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273" r:id="rId5"/>
    <p:sldId id="365" r:id="rId6"/>
    <p:sldId id="355" r:id="rId7"/>
    <p:sldId id="349" r:id="rId8"/>
    <p:sldId id="345" r:id="rId9"/>
    <p:sldId id="348" r:id="rId10"/>
    <p:sldId id="356" r:id="rId11"/>
    <p:sldId id="350" r:id="rId12"/>
    <p:sldId id="367" r:id="rId13"/>
    <p:sldId id="368" r:id="rId14"/>
    <p:sldId id="370" r:id="rId15"/>
    <p:sldId id="382" r:id="rId16"/>
    <p:sldId id="380" r:id="rId17"/>
    <p:sldId id="369" r:id="rId18"/>
    <p:sldId id="388" r:id="rId19"/>
    <p:sldId id="376" r:id="rId20"/>
    <p:sldId id="360" r:id="rId21"/>
    <p:sldId id="374" r:id="rId22"/>
    <p:sldId id="381" r:id="rId23"/>
    <p:sldId id="373" r:id="rId24"/>
    <p:sldId id="379" r:id="rId25"/>
    <p:sldId id="384" r:id="rId26"/>
    <p:sldId id="378" r:id="rId27"/>
  </p:sldIdLst>
  <p:sldSz cx="12192000" cy="6858000"/>
  <p:notesSz cx="6858000" cy="994568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1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15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ne Sverre Aukland" userId="b21488af-758d-4a5e-834d-c5ba3ee54e7a" providerId="ADAL" clId="{7DC60830-1966-4ED9-B6E1-FA1913D5074A}"/>
    <pc:docChg chg="delSld">
      <pc:chgData name="Arne Sverre Aukland" userId="b21488af-758d-4a5e-834d-c5ba3ee54e7a" providerId="ADAL" clId="{7DC60830-1966-4ED9-B6E1-FA1913D5074A}" dt="2023-06-22T08:35:40.571" v="2" actId="47"/>
      <pc:docMkLst>
        <pc:docMk/>
      </pc:docMkLst>
      <pc:sldChg chg="del">
        <pc:chgData name="Arne Sverre Aukland" userId="b21488af-758d-4a5e-834d-c5ba3ee54e7a" providerId="ADAL" clId="{7DC60830-1966-4ED9-B6E1-FA1913D5074A}" dt="2023-06-22T08:35:37.524" v="0" actId="47"/>
        <pc:sldMkLst>
          <pc:docMk/>
          <pc:sldMk cId="3812762299" sldId="383"/>
        </pc:sldMkLst>
      </pc:sldChg>
      <pc:sldChg chg="del">
        <pc:chgData name="Arne Sverre Aukland" userId="b21488af-758d-4a5e-834d-c5ba3ee54e7a" providerId="ADAL" clId="{7DC60830-1966-4ED9-B6E1-FA1913D5074A}" dt="2023-06-22T08:35:39.403" v="1" actId="47"/>
        <pc:sldMkLst>
          <pc:docMk/>
          <pc:sldMk cId="3666149387" sldId="385"/>
        </pc:sldMkLst>
      </pc:sldChg>
      <pc:sldChg chg="del">
        <pc:chgData name="Arne Sverre Aukland" userId="b21488af-758d-4a5e-834d-c5ba3ee54e7a" providerId="ADAL" clId="{7DC60830-1966-4ED9-B6E1-FA1913D5074A}" dt="2023-06-22T08:35:40.571" v="2" actId="47"/>
        <pc:sldMkLst>
          <pc:docMk/>
          <pc:sldMk cId="708297254" sldId="3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AD8EE-6329-4D87-8B54-DDB0FEC738E7}" type="datetimeFigureOut">
              <a:rPr lang="nb-NO" smtClean="0"/>
              <a:t>22.06.2023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9B9BC-AEDE-4091-9ED9-F1C0B9B21B5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3037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612CBA-6943-40D1-97F5-FF83BB439D8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377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B081F4-8C77-6401-F405-3DEBF20399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9D73B13-3A88-EDF7-6ACF-EF9E19D16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E420AA2-1B10-659D-B0C2-71B9E9992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5D61-6604-49BB-922E-E686B89376B8}" type="datetimeFigureOut">
              <a:rPr lang="nb-NO" smtClean="0"/>
              <a:t>22.06.2023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F010718-23BA-5406-23A0-82D73D4E7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DB54BB1-6492-F71E-B3ED-B91AF10B7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4C0D-040B-4F0F-8E8D-A3DE948698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4058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D9FB622-0CF4-C17E-81AE-72B0F6729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91E530F-C9C1-DF42-B51F-DF7634A7F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73CD705-09F0-70F2-4B4E-89C4820F0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5D61-6604-49BB-922E-E686B89376B8}" type="datetimeFigureOut">
              <a:rPr lang="nb-NO" smtClean="0"/>
              <a:t>22.06.2023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32AC4F3-2292-BFB1-AF5B-9CD23D7B9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2E25A46-A4AC-A46F-D608-071AC8256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4C0D-040B-4F0F-8E8D-A3DE948698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7968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110FA01-5840-D41C-56F6-9EA9FFE64D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E2A5F53-A135-A124-101E-4D967F1D2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7CB689E-8D00-E99F-EDB3-B8380BEA7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5D61-6604-49BB-922E-E686B89376B8}" type="datetimeFigureOut">
              <a:rPr lang="nb-NO" smtClean="0"/>
              <a:t>22.06.2023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F50873D-92D1-33FC-29F7-676392341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3936E31-4807-3AB0-5C98-884BB4B3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4C0D-040B-4F0F-8E8D-A3DE948698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6949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Kapittelside mørke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2630" y="1706193"/>
            <a:ext cx="7690100" cy="1211764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9" name="Logo" hidden="1">
            <a:extLst>
              <a:ext uri="{FF2B5EF4-FFF2-40B4-BE49-F238E27FC236}">
                <a16:creationId xmlns:a16="http://schemas.microsoft.com/office/drawing/2014/main" id="{3F926A4D-E83D-43A3-A37C-C084C59067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692" y="508505"/>
            <a:ext cx="857192" cy="346362"/>
          </a:xfrm>
          <a:prstGeom prst="rect">
            <a:avLst/>
          </a:prstGeom>
        </p:spPr>
      </p:pic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E4FF77EE-3490-440C-A3CD-A11542FDF47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429653"/>
            <a:ext cx="5341492" cy="3428348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/>
        </p:spPr>
        <p:txBody>
          <a:bodyPr tIns="1620000" anchor="ctr" anchorCtr="1">
            <a:normAutofit/>
          </a:bodyPr>
          <a:lstStyle>
            <a:lvl1pPr marL="0" indent="0">
              <a:buNone/>
              <a:defRPr sz="1500">
                <a:solidFill>
                  <a:schemeClr val="tx2">
                    <a:lumMod val="75000"/>
                    <a:lumOff val="25000"/>
                  </a:schemeClr>
                </a:solidFill>
                <a:effectLst/>
                <a:highlight>
                  <a:srgbClr val="C0C0C0"/>
                </a:highlight>
              </a:defRPr>
            </a:lvl1pPr>
          </a:lstStyle>
          <a:p>
            <a:r>
              <a:rPr lang="en-US"/>
              <a:t>Dra inn et </a:t>
            </a:r>
            <a:r>
              <a:rPr lang="en-US" err="1"/>
              <a:t>bilde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trykk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nb-NO"/>
              <a:t> ikonet for å bytte. </a:t>
            </a:r>
            <a:br>
              <a:rPr lang="nb-NO"/>
            </a:br>
            <a:r>
              <a:rPr lang="nb-NO" err="1"/>
              <a:t>Justér</a:t>
            </a:r>
            <a:r>
              <a:rPr lang="nb-NO"/>
              <a:t> utsnitt med Beskjær-funksjonen på Bildeformat-fanen. </a:t>
            </a:r>
            <a:br>
              <a:rPr lang="nb-NO"/>
            </a:br>
            <a:r>
              <a:rPr lang="nb-NO"/>
              <a:t>Denne teksten vises ikke i presentasjonsmodus</a:t>
            </a:r>
          </a:p>
        </p:txBody>
      </p:sp>
      <p:grpSp>
        <p:nvGrpSpPr>
          <p:cNvPr id="12" name="Liggende form 4">
            <a:extLst>
              <a:ext uri="{FF2B5EF4-FFF2-40B4-BE49-F238E27FC236}">
                <a16:creationId xmlns:a16="http://schemas.microsoft.com/office/drawing/2014/main" id="{FA70E6D1-4DD1-4767-AB07-BA580E4968DE}"/>
              </a:ext>
            </a:extLst>
          </p:cNvPr>
          <p:cNvGrpSpPr/>
          <p:nvPr userDrawn="1"/>
        </p:nvGrpSpPr>
        <p:grpSpPr>
          <a:xfrm>
            <a:off x="5334860" y="3429654"/>
            <a:ext cx="6857141" cy="3428347"/>
            <a:chOff x="10669024" y="6859305"/>
            <a:chExt cx="13713389" cy="6856694"/>
          </a:xfrm>
          <a:solidFill>
            <a:schemeClr val="accent1"/>
          </a:solidFill>
        </p:grpSpPr>
        <p:sp>
          <p:nvSpPr>
            <p:cNvPr id="13" name="bakgrunn">
              <a:extLst>
                <a:ext uri="{FF2B5EF4-FFF2-40B4-BE49-F238E27FC236}">
                  <a16:creationId xmlns:a16="http://schemas.microsoft.com/office/drawing/2014/main" id="{C6E1F081-C55C-4716-9F22-89110EE07E73}"/>
                </a:ext>
              </a:extLst>
            </p:cNvPr>
            <p:cNvSpPr/>
            <p:nvPr/>
          </p:nvSpPr>
          <p:spPr>
            <a:xfrm>
              <a:off x="10669024" y="6859305"/>
              <a:ext cx="13713389" cy="6856694"/>
            </a:xfrm>
            <a:custGeom>
              <a:avLst/>
              <a:gdLst>
                <a:gd name="connsiteX0" fmla="*/ 0 w 13713389"/>
                <a:gd name="connsiteY0" fmla="*/ 0 h 6856694"/>
                <a:gd name="connsiteX1" fmla="*/ 13713389 w 13713389"/>
                <a:gd name="connsiteY1" fmla="*/ 0 h 6856694"/>
                <a:gd name="connsiteX2" fmla="*/ 13713389 w 13713389"/>
                <a:gd name="connsiteY2" fmla="*/ 6856694 h 6856694"/>
                <a:gd name="connsiteX3" fmla="*/ 0 w 13713389"/>
                <a:gd name="connsiteY3" fmla="*/ 6856694 h 685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713389" h="6856694">
                  <a:moveTo>
                    <a:pt x="0" y="0"/>
                  </a:moveTo>
                  <a:lnTo>
                    <a:pt x="13713389" y="0"/>
                  </a:lnTo>
                  <a:lnTo>
                    <a:pt x="13713389" y="6856694"/>
                  </a:lnTo>
                  <a:lnTo>
                    <a:pt x="0" y="6856694"/>
                  </a:lnTo>
                  <a:close/>
                </a:path>
              </a:pathLst>
            </a:custGeom>
            <a:solidFill>
              <a:schemeClr val="accent1"/>
            </a:solidFill>
            <a:ln w="12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900"/>
            </a:p>
          </p:txBody>
        </p:sp>
        <p:sp>
          <p:nvSpPr>
            <p:cNvPr id="14" name="forgrunn">
              <a:extLst>
                <a:ext uri="{FF2B5EF4-FFF2-40B4-BE49-F238E27FC236}">
                  <a16:creationId xmlns:a16="http://schemas.microsoft.com/office/drawing/2014/main" id="{5361AB24-13A1-454B-ABC1-5AC98B995654}"/>
                </a:ext>
              </a:extLst>
            </p:cNvPr>
            <p:cNvSpPr/>
            <p:nvPr/>
          </p:nvSpPr>
          <p:spPr>
            <a:xfrm>
              <a:off x="10669024" y="6859305"/>
              <a:ext cx="13713389" cy="6856694"/>
            </a:xfrm>
            <a:custGeom>
              <a:avLst/>
              <a:gdLst>
                <a:gd name="connsiteX0" fmla="*/ 4114017 w 13713389"/>
                <a:gd name="connsiteY0" fmla="*/ 1371339 h 6856694"/>
                <a:gd name="connsiteX1" fmla="*/ 4114017 w 13713389"/>
                <a:gd name="connsiteY1" fmla="*/ 2742678 h 6856694"/>
                <a:gd name="connsiteX2" fmla="*/ 3291214 w 13713389"/>
                <a:gd name="connsiteY2" fmla="*/ 2742678 h 6856694"/>
                <a:gd name="connsiteX3" fmla="*/ 2742678 w 13713389"/>
                <a:gd name="connsiteY3" fmla="*/ 3291213 h 6856694"/>
                <a:gd name="connsiteX4" fmla="*/ 2331276 w 13713389"/>
                <a:gd name="connsiteY4" fmla="*/ 5485355 h 6856694"/>
                <a:gd name="connsiteX5" fmla="*/ 0 w 13713389"/>
                <a:gd name="connsiteY5" fmla="*/ 5485355 h 6856694"/>
                <a:gd name="connsiteX6" fmla="*/ 0 w 13713389"/>
                <a:gd name="connsiteY6" fmla="*/ 6856694 h 6856694"/>
                <a:gd name="connsiteX7" fmla="*/ 13713389 w 13713389"/>
                <a:gd name="connsiteY7" fmla="*/ 6856694 h 6856694"/>
                <a:gd name="connsiteX8" fmla="*/ 13713389 w 13713389"/>
                <a:gd name="connsiteY8" fmla="*/ 5485355 h 6856694"/>
                <a:gd name="connsiteX9" fmla="*/ 11382113 w 13713389"/>
                <a:gd name="connsiteY9" fmla="*/ 5485355 h 6856694"/>
                <a:gd name="connsiteX10" fmla="*/ 10970711 w 13713389"/>
                <a:gd name="connsiteY10" fmla="*/ 3291213 h 6856694"/>
                <a:gd name="connsiteX11" fmla="*/ 10422175 w 13713389"/>
                <a:gd name="connsiteY11" fmla="*/ 2742678 h 6856694"/>
                <a:gd name="connsiteX12" fmla="*/ 9599372 w 13713389"/>
                <a:gd name="connsiteY12" fmla="*/ 2742678 h 6856694"/>
                <a:gd name="connsiteX13" fmla="*/ 9599372 w 13713389"/>
                <a:gd name="connsiteY13" fmla="*/ 1371339 h 6856694"/>
                <a:gd name="connsiteX14" fmla="*/ 8228034 w 13713389"/>
                <a:gd name="connsiteY14" fmla="*/ 0 h 6856694"/>
                <a:gd name="connsiteX15" fmla="*/ 5485356 w 13713389"/>
                <a:gd name="connsiteY15" fmla="*/ 0 h 6856694"/>
                <a:gd name="connsiteX16" fmla="*/ 4114017 w 13713389"/>
                <a:gd name="connsiteY16" fmla="*/ 1371339 h 685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13389" h="6856694">
                  <a:moveTo>
                    <a:pt x="4114017" y="1371339"/>
                  </a:moveTo>
                  <a:lnTo>
                    <a:pt x="4114017" y="2742678"/>
                  </a:lnTo>
                  <a:lnTo>
                    <a:pt x="3291214" y="2742678"/>
                  </a:lnTo>
                  <a:cubicBezTo>
                    <a:pt x="2950156" y="2742678"/>
                    <a:pt x="2790929" y="2953458"/>
                    <a:pt x="2742678" y="3291213"/>
                  </a:cubicBezTo>
                  <a:lnTo>
                    <a:pt x="2331276" y="5485355"/>
                  </a:lnTo>
                  <a:lnTo>
                    <a:pt x="0" y="5485355"/>
                  </a:lnTo>
                  <a:lnTo>
                    <a:pt x="0" y="6856694"/>
                  </a:lnTo>
                  <a:lnTo>
                    <a:pt x="13713389" y="6856694"/>
                  </a:lnTo>
                  <a:lnTo>
                    <a:pt x="13713389" y="5485355"/>
                  </a:lnTo>
                  <a:lnTo>
                    <a:pt x="11382113" y="5485355"/>
                  </a:lnTo>
                  <a:lnTo>
                    <a:pt x="10970711" y="3291213"/>
                  </a:lnTo>
                  <a:cubicBezTo>
                    <a:pt x="10920810" y="2955108"/>
                    <a:pt x="10761836" y="2742678"/>
                    <a:pt x="10422175" y="2742678"/>
                  </a:cubicBezTo>
                  <a:lnTo>
                    <a:pt x="9599372" y="2742678"/>
                  </a:lnTo>
                  <a:lnTo>
                    <a:pt x="9599372" y="1371339"/>
                  </a:lnTo>
                  <a:cubicBezTo>
                    <a:pt x="9599372" y="613969"/>
                    <a:pt x="8985403" y="0"/>
                    <a:pt x="8228034" y="0"/>
                  </a:cubicBezTo>
                  <a:lnTo>
                    <a:pt x="5485356" y="0"/>
                  </a:lnTo>
                  <a:cubicBezTo>
                    <a:pt x="4727986" y="0"/>
                    <a:pt x="4114017" y="613969"/>
                    <a:pt x="4114017" y="1371339"/>
                  </a:cubicBezTo>
                  <a:close/>
                </a:path>
              </a:pathLst>
            </a:custGeom>
            <a:solidFill>
              <a:schemeClr val="accent5"/>
            </a:solidFill>
            <a:ln w="126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900"/>
            </a:p>
          </p:txBody>
        </p:sp>
      </p:grpSp>
      <p:pic>
        <p:nvPicPr>
          <p:cNvPr id="15" name="Logo">
            <a:extLst>
              <a:ext uri="{FF2B5EF4-FFF2-40B4-BE49-F238E27FC236}">
                <a16:creationId xmlns:a16="http://schemas.microsoft.com/office/drawing/2014/main" id="{F0E442CC-1D26-4A05-BBA4-CD9497F993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897" y="584705"/>
            <a:ext cx="857192" cy="34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405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 + Grafik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703" y="1990800"/>
            <a:ext cx="7690435" cy="41508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grpSp>
        <p:nvGrpSpPr>
          <p:cNvPr id="12" name="Stående form 6">
            <a:extLst>
              <a:ext uri="{FF2B5EF4-FFF2-40B4-BE49-F238E27FC236}">
                <a16:creationId xmlns:a16="http://schemas.microsoft.com/office/drawing/2014/main" id="{B4F0492E-516C-4E72-A987-D2592A10211E}"/>
              </a:ext>
            </a:extLst>
          </p:cNvPr>
          <p:cNvGrpSpPr/>
          <p:nvPr userDrawn="1"/>
        </p:nvGrpSpPr>
        <p:grpSpPr>
          <a:xfrm>
            <a:off x="8762032" y="0"/>
            <a:ext cx="3429967" cy="6859488"/>
            <a:chOff x="17522925" y="0"/>
            <a:chExt cx="6859488" cy="13718976"/>
          </a:xfrm>
        </p:grpSpPr>
        <p:sp>
          <p:nvSpPr>
            <p:cNvPr id="13" name="bakgrunn">
              <a:extLst>
                <a:ext uri="{FF2B5EF4-FFF2-40B4-BE49-F238E27FC236}">
                  <a16:creationId xmlns:a16="http://schemas.microsoft.com/office/drawing/2014/main" id="{81F3C32A-73E8-4F9B-A044-BC273CB81A73}"/>
                </a:ext>
              </a:extLst>
            </p:cNvPr>
            <p:cNvSpPr/>
            <p:nvPr/>
          </p:nvSpPr>
          <p:spPr>
            <a:xfrm>
              <a:off x="17522925" y="0"/>
              <a:ext cx="6859488" cy="13718976"/>
            </a:xfrm>
            <a:custGeom>
              <a:avLst/>
              <a:gdLst>
                <a:gd name="connsiteX0" fmla="*/ 0 w 6859488"/>
                <a:gd name="connsiteY0" fmla="*/ 0 h 13718976"/>
                <a:gd name="connsiteX1" fmla="*/ 6859488 w 6859488"/>
                <a:gd name="connsiteY1" fmla="*/ 0 h 13718976"/>
                <a:gd name="connsiteX2" fmla="*/ 6859488 w 6859488"/>
                <a:gd name="connsiteY2" fmla="*/ 13718976 h 13718976"/>
                <a:gd name="connsiteX3" fmla="*/ 0 w 6859488"/>
                <a:gd name="connsiteY3" fmla="*/ 13718976 h 1371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9488" h="13718976">
                  <a:moveTo>
                    <a:pt x="0" y="0"/>
                  </a:moveTo>
                  <a:lnTo>
                    <a:pt x="6859488" y="0"/>
                  </a:lnTo>
                  <a:lnTo>
                    <a:pt x="6859488" y="13718976"/>
                  </a:lnTo>
                  <a:lnTo>
                    <a:pt x="0" y="13718976"/>
                  </a:lnTo>
                  <a:close/>
                </a:path>
              </a:pathLst>
            </a:custGeom>
            <a:solidFill>
              <a:schemeClr val="bg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orgrunn">
              <a:extLst>
                <a:ext uri="{FF2B5EF4-FFF2-40B4-BE49-F238E27FC236}">
                  <a16:creationId xmlns:a16="http://schemas.microsoft.com/office/drawing/2014/main" id="{FDB1F66A-A870-4ED2-B5A6-D90FE45609E0}"/>
                </a:ext>
              </a:extLst>
            </p:cNvPr>
            <p:cNvSpPr/>
            <p:nvPr/>
          </p:nvSpPr>
          <p:spPr>
            <a:xfrm>
              <a:off x="17522925" y="0"/>
              <a:ext cx="6859488" cy="13718976"/>
            </a:xfrm>
            <a:custGeom>
              <a:avLst/>
              <a:gdLst>
                <a:gd name="connsiteX0" fmla="*/ 4100068 w 6859488"/>
                <a:gd name="connsiteY0" fmla="*/ 4822601 h 13718976"/>
                <a:gd name="connsiteX1" fmla="*/ 2107768 w 6859488"/>
                <a:gd name="connsiteY1" fmla="*/ 1371898 h 13718976"/>
                <a:gd name="connsiteX2" fmla="*/ 4484073 w 6859488"/>
                <a:gd name="connsiteY2" fmla="*/ 0 h 13718976"/>
                <a:gd name="connsiteX3" fmla="*/ 6476500 w 6859488"/>
                <a:gd name="connsiteY3" fmla="*/ 3451085 h 13718976"/>
                <a:gd name="connsiteX4" fmla="*/ 6859488 w 6859488"/>
                <a:gd name="connsiteY4" fmla="*/ 3429744 h 13718976"/>
                <a:gd name="connsiteX5" fmla="*/ 6859488 w 6859488"/>
                <a:gd name="connsiteY5" fmla="*/ 10289232 h 13718976"/>
                <a:gd name="connsiteX6" fmla="*/ 6473578 w 6859488"/>
                <a:gd name="connsiteY6" fmla="*/ 10267510 h 13718976"/>
                <a:gd name="connsiteX7" fmla="*/ 4480897 w 6859488"/>
                <a:gd name="connsiteY7" fmla="*/ 13718976 h 13718976"/>
                <a:gd name="connsiteX8" fmla="*/ 4480897 w 6859488"/>
                <a:gd name="connsiteY8" fmla="*/ 13718976 h 13718976"/>
                <a:gd name="connsiteX9" fmla="*/ 2104720 w 6859488"/>
                <a:gd name="connsiteY9" fmla="*/ 12347078 h 13718976"/>
                <a:gd name="connsiteX10" fmla="*/ 4098290 w 6859488"/>
                <a:gd name="connsiteY10" fmla="*/ 8893961 h 13718976"/>
                <a:gd name="connsiteX11" fmla="*/ 3715429 w 6859488"/>
                <a:gd name="connsiteY11" fmla="*/ 8231386 h 13718976"/>
                <a:gd name="connsiteX12" fmla="*/ 0 w 6859488"/>
                <a:gd name="connsiteY12" fmla="*/ 8231386 h 13718976"/>
                <a:gd name="connsiteX13" fmla="*/ 0 w 6859488"/>
                <a:gd name="connsiteY13" fmla="*/ 5487591 h 13718976"/>
                <a:gd name="connsiteX14" fmla="*/ 3715429 w 6859488"/>
                <a:gd name="connsiteY14" fmla="*/ 5487591 h 13718976"/>
                <a:gd name="connsiteX15" fmla="*/ 4100068 w 6859488"/>
                <a:gd name="connsiteY15" fmla="*/ 4822601 h 1371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859488" h="13718976">
                  <a:moveTo>
                    <a:pt x="4100068" y="4822601"/>
                  </a:moveTo>
                  <a:lnTo>
                    <a:pt x="2107768" y="1371898"/>
                  </a:lnTo>
                  <a:lnTo>
                    <a:pt x="4484073" y="0"/>
                  </a:lnTo>
                  <a:lnTo>
                    <a:pt x="6476500" y="3451085"/>
                  </a:lnTo>
                  <a:cubicBezTo>
                    <a:pt x="6603668" y="3436908"/>
                    <a:pt x="6731533" y="3429782"/>
                    <a:pt x="6859488" y="3429744"/>
                  </a:cubicBezTo>
                  <a:lnTo>
                    <a:pt x="6859488" y="10289232"/>
                  </a:lnTo>
                  <a:cubicBezTo>
                    <a:pt x="6730543" y="10289194"/>
                    <a:pt x="6601711" y="10281941"/>
                    <a:pt x="6473578" y="10267510"/>
                  </a:cubicBezTo>
                  <a:lnTo>
                    <a:pt x="4480897" y="13718976"/>
                  </a:lnTo>
                  <a:lnTo>
                    <a:pt x="4480897" y="13718976"/>
                  </a:lnTo>
                  <a:lnTo>
                    <a:pt x="2104720" y="12347078"/>
                  </a:lnTo>
                  <a:lnTo>
                    <a:pt x="4098290" y="8893961"/>
                  </a:lnTo>
                  <a:cubicBezTo>
                    <a:pt x="3946302" y="8688113"/>
                    <a:pt x="3817877" y="8465866"/>
                    <a:pt x="3715429" y="8231386"/>
                  </a:cubicBezTo>
                  <a:lnTo>
                    <a:pt x="0" y="8231386"/>
                  </a:lnTo>
                  <a:lnTo>
                    <a:pt x="0" y="5487591"/>
                  </a:lnTo>
                  <a:lnTo>
                    <a:pt x="3715429" y="5487591"/>
                  </a:lnTo>
                  <a:cubicBezTo>
                    <a:pt x="3818271" y="5252196"/>
                    <a:pt x="3947305" y="5029123"/>
                    <a:pt x="4100068" y="4822601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7FF82F5F-E28D-4AF4-8B2D-24547E6CF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BEF7A0BB-70C8-4899-BEF5-B61009A3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5">
              <a:defRPr/>
            </a:pPr>
            <a:fld id="{7C1DB895-C8F6-46B4-BB2C-AC381D7A714C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914355">
                <a:defRPr/>
              </a:pPr>
              <a:t>22.06.2023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4DEF32E5-EDBC-42C0-A899-F11A6C93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5">
              <a:defRPr/>
            </a:pPr>
            <a:r>
              <a:rPr lang="nb-NO">
                <a:solidFill>
                  <a:prstClr val="black">
                    <a:tint val="75000"/>
                  </a:prstClr>
                </a:solidFill>
              </a:rPr>
              <a:t>Avdelingsmøte 26.08.2020</a:t>
            </a:r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19D459CF-4735-47AB-A147-C5A7240FD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5">
              <a:defRPr/>
            </a:pPr>
            <a:fld id="{356FC300-6EA6-4657-9829-8E9817A3066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 defTabSz="914355">
                <a:defRPr/>
              </a:pPr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84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55C2EE-4CC8-4C17-4928-99F5288A0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D44675D-CBDC-B67F-7741-155307544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708B9E7-1530-71D6-A7EB-AE3457EDD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5D61-6604-49BB-922E-E686B89376B8}" type="datetimeFigureOut">
              <a:rPr lang="nb-NO" smtClean="0"/>
              <a:t>22.06.2023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8CB133A-59AB-A83D-0CD1-A71F874FE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089950A-BE2D-248D-0EB5-B846F4E8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4C0D-040B-4F0F-8E8D-A3DE948698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647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8A296E-A966-564D-2209-3837E93F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232818E-958F-3536-D779-9084C8320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F48A718-4A1B-4292-A161-29B5B80BE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5D61-6604-49BB-922E-E686B89376B8}" type="datetimeFigureOut">
              <a:rPr lang="nb-NO" smtClean="0"/>
              <a:t>22.06.2023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0D23214-0A23-7C45-2F42-4E35B46CE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9920706-29F1-7AA1-3AA9-134AF4B13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4C0D-040B-4F0F-8E8D-A3DE948698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9315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B0B338-BEC9-52D5-2CE5-314B4E966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A5FD6BC-DA99-87B5-75FD-3200D2D2AF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CC4F1FA-A579-623B-36C2-077C60D22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9CA6E0C-1582-F8AC-6DF3-0940C659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5D61-6604-49BB-922E-E686B89376B8}" type="datetimeFigureOut">
              <a:rPr lang="nb-NO" smtClean="0"/>
              <a:t>22.06.2023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1F57B35-D685-6DAA-DBDE-A9141DAF6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060A371-9913-9A0B-B6D6-1C0B297E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4C0D-040B-4F0F-8E8D-A3DE948698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2504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865236-8455-BAC3-28B6-3C39D23AC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15D6C9F-2172-B3FB-5D0C-A5CD9DD4F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8998350-F15D-71C6-A32B-84B70BC5F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860522F-4F8C-C9BA-1B9F-D0EC6BE58C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6FC7024-3AC1-F1F0-73D4-CD2A0F045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BD3AE1DD-C03A-B6F7-6F91-CA6B01563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5D61-6604-49BB-922E-E686B89376B8}" type="datetimeFigureOut">
              <a:rPr lang="nb-NO" smtClean="0"/>
              <a:t>22.06.2023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7606AC5-9F57-F500-BDD0-B798C35E3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480A9AE-C20E-8096-6FB5-5AD52B2EC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4C0D-040B-4F0F-8E8D-A3DE948698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0695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3E6078C-BA79-3D8C-1154-B1497EBFC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6F4617A-4023-6582-1DA5-A2CF0B47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5D61-6604-49BB-922E-E686B89376B8}" type="datetimeFigureOut">
              <a:rPr lang="nb-NO" smtClean="0"/>
              <a:t>22.06.2023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64C7DE5-5071-3EA6-F5C4-7ABEC2804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D590FBD-9828-9B13-ACE6-79437164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4C0D-040B-4F0F-8E8D-A3DE948698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7511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7AD08A8-25B0-16E0-B241-1269A023B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5D61-6604-49BB-922E-E686B89376B8}" type="datetimeFigureOut">
              <a:rPr lang="nb-NO" smtClean="0"/>
              <a:t>22.06.2023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AD8D9A3-7B08-AB2A-59DC-294D9B07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9222A37-D2BC-CD32-EABB-C0129814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4C0D-040B-4F0F-8E8D-A3DE948698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8450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F6162A-48D1-9809-9263-78D21B37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62A0E4C-6B6F-8764-7178-0369AD4C1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A736368-FD5C-BAB7-56A1-3F9B39240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CE49F68-6435-6A7C-B2DB-5BBCCC9F0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5D61-6604-49BB-922E-E686B89376B8}" type="datetimeFigureOut">
              <a:rPr lang="nb-NO" smtClean="0"/>
              <a:t>22.06.2023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844765-4150-1804-1497-81FED5BF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5C87FFD-3D38-1FBC-5E94-4225BB6BD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4C0D-040B-4F0F-8E8D-A3DE948698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584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6FF2BC-ADAD-B4D3-184B-9405C8ADC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AF61DDC-031C-5F00-866F-BED1CD339E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73035FA-696D-7301-84DA-F6A9F5939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93FD86B-8169-4E87-3A9E-D409179B6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5D61-6604-49BB-922E-E686B89376B8}" type="datetimeFigureOut">
              <a:rPr lang="nb-NO" smtClean="0"/>
              <a:t>22.06.2023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C15EF23-4693-D3BB-1DC1-1C6ED03A5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94C7ACC-D443-3C23-84C1-53BF074E7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54C0D-040B-4F0F-8E8D-A3DE948698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2085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AAF052E-F44D-6401-4043-8F2C5EB5B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6E49C3E-4672-B265-3B86-6203E3786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A57CEE-7CE8-4F21-1A81-FB54551836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65D61-6604-49BB-922E-E686B89376B8}" type="datetimeFigureOut">
              <a:rPr lang="nb-NO" smtClean="0"/>
              <a:t>22.06.2023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4C3437A-71D7-7300-EDC8-772BF0EE2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52C3EEA-FBF6-6D0A-C225-A680C31B3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54C0D-040B-4F0F-8E8D-A3DE948698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647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lillestrom.kommune.no/samfunnsutvikling/byutvikling-og-stedsutvikling/planprosjekter/omraderegulering-for-fetsund-sentrum/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mailto:postmottak@lillestrom.kommune.no" TargetMode="Externa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2D32EED-FA34-4723-B402-F64B00F735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95" y="6221232"/>
            <a:ext cx="238904" cy="365101"/>
          </a:xfrm>
        </p:spPr>
        <p:txBody>
          <a:bodyPr/>
          <a:lstStyle/>
          <a:p>
            <a:pPr defTabSz="914355">
              <a:defRPr/>
            </a:pPr>
            <a:fld id="{356FC300-6EA6-4657-9829-8E9817A3066F}" type="slidenum">
              <a:rPr lang="nb-NO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55">
                <a:defRPr/>
              </a:pPr>
              <a:t>1</a:t>
            </a:fld>
            <a:endParaRPr lang="nb-NO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BB6A3898-9E56-415D-9404-FD01E85F735D}"/>
              </a:ext>
            </a:extLst>
          </p:cNvPr>
          <p:cNvSpPr/>
          <p:nvPr/>
        </p:nvSpPr>
        <p:spPr>
          <a:xfrm>
            <a:off x="6035014" y="3336673"/>
            <a:ext cx="2135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5">
              <a:defRPr/>
            </a:pPr>
            <a:r>
              <a:rPr lang="nb-NO" sz="9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nb-NO" sz="9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C243D04-AC49-4B77-A39B-87014A3C9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5822" y="0"/>
            <a:ext cx="6864583" cy="396087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AD5B9B48-1B1C-4169-95D4-193ADC5CC54A}"/>
              </a:ext>
            </a:extLst>
          </p:cNvPr>
          <p:cNvSpPr txBox="1"/>
          <p:nvPr/>
        </p:nvSpPr>
        <p:spPr>
          <a:xfrm>
            <a:off x="525206" y="1662902"/>
            <a:ext cx="402601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>
              <a:defRPr/>
            </a:pPr>
            <a:r>
              <a:rPr lang="nb-NO" sz="2800" dirty="0">
                <a:solidFill>
                  <a:prstClr val="black"/>
                </a:solidFill>
                <a:latin typeface="Calibri" panose="020F0502020204030204"/>
              </a:rPr>
              <a:t>Områderegulering for </a:t>
            </a:r>
          </a:p>
          <a:p>
            <a:pPr defTabSz="914355">
              <a:defRPr/>
            </a:pPr>
            <a:r>
              <a:rPr lang="nb-NO" sz="2800" dirty="0">
                <a:solidFill>
                  <a:prstClr val="black"/>
                </a:solidFill>
                <a:latin typeface="Calibri" panose="020F0502020204030204"/>
              </a:rPr>
              <a:t>Fetsund sentrum</a:t>
            </a:r>
          </a:p>
          <a:p>
            <a:pPr defTabSz="914355">
              <a:defRPr/>
            </a:pPr>
            <a:endParaRPr lang="nb-NO" sz="24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355">
              <a:defRPr/>
            </a:pPr>
            <a:r>
              <a:rPr lang="nb-NO" sz="2400" dirty="0">
                <a:solidFill>
                  <a:prstClr val="black"/>
                </a:solidFill>
                <a:latin typeface="Calibri" panose="020F0502020204030204"/>
              </a:rPr>
              <a:t>Åpent informasjonsmøte</a:t>
            </a:r>
          </a:p>
          <a:p>
            <a:pPr defTabSz="914355">
              <a:defRPr/>
            </a:pPr>
            <a:endParaRPr lang="nb-NO" sz="28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355">
              <a:defRPr/>
            </a:pPr>
            <a:r>
              <a:rPr lang="nb-NO" sz="2000" i="1" dirty="0">
                <a:solidFill>
                  <a:prstClr val="black"/>
                </a:solidFill>
                <a:latin typeface="Calibri" panose="020F0502020204030204"/>
              </a:rPr>
              <a:t>Fetsund kommunehus</a:t>
            </a:r>
          </a:p>
          <a:p>
            <a:pPr defTabSz="914355">
              <a:defRPr/>
            </a:pPr>
            <a:r>
              <a:rPr lang="nb-NO" sz="2000" i="1" dirty="0">
                <a:solidFill>
                  <a:prstClr val="black"/>
                </a:solidFill>
                <a:latin typeface="Calibri" panose="020F0502020204030204"/>
              </a:rPr>
              <a:t>21. juni 2023</a:t>
            </a:r>
            <a:endParaRPr lang="nb-NO" sz="28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355">
              <a:defRPr/>
            </a:pPr>
            <a:endParaRPr lang="nb-NO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46814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649B24DF-4E89-9201-EDE6-0B9C979399A6}"/>
              </a:ext>
            </a:extLst>
          </p:cNvPr>
          <p:cNvSpPr txBox="1"/>
          <p:nvPr/>
        </p:nvSpPr>
        <p:spPr>
          <a:xfrm>
            <a:off x="689790" y="1128710"/>
            <a:ext cx="9374626" cy="4619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36" indent="-285736" defTabSz="91435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 pitchFamily="34" charset="0"/>
              </a:rPr>
              <a:t>I 2020 ble det nedsatt et oppgaveutvalg som skulle gi innspill til den forestående planprosessen. Oppgaveutvalget leverte sin rapport i juni 2021</a:t>
            </a:r>
          </a:p>
          <a:p>
            <a:pPr marL="285736" indent="-285736" defTabSz="91435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 pitchFamily="34" charset="0"/>
              </a:rPr>
              <a:t>Vi har hatt møte med elevrådet på Østersund ungdomsskole, og planlegger et ungdomstråkk og workshop med elever derifra.</a:t>
            </a:r>
          </a:p>
          <a:p>
            <a:pPr marL="285736" indent="-285736" defTabSz="91435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b="1" dirty="0">
                <a:solidFill>
                  <a:prstClr val="black"/>
                </a:solidFill>
                <a:latin typeface="Calibri" panose="020F0502020204030204" pitchFamily="34" charset="0"/>
              </a:rPr>
              <a:t>Det er nylig varslet oppstart av planarbeidet med mulighet til å gi innspill </a:t>
            </a:r>
            <a:r>
              <a:rPr lang="nb-NO" dirty="0">
                <a:solidFill>
                  <a:prstClr val="black"/>
                </a:solidFill>
                <a:latin typeface="Calibri" panose="020F0502020204030204" pitchFamily="34" charset="0"/>
              </a:rPr>
              <a:t>(fremskyndet).</a:t>
            </a:r>
          </a:p>
          <a:p>
            <a:pPr marL="285736" indent="-285736" defTabSz="91435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 pitchFamily="34" charset="0"/>
              </a:rPr>
              <a:t>Det skal legges frem et forslag til planprogram som vil bli sendt på høring og lagt ut til offentlig ettersyn sammen med mulighetsstudiene.</a:t>
            </a:r>
          </a:p>
          <a:p>
            <a:pPr marL="285736" indent="-285736" defTabSz="91435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 pitchFamily="34" charset="0"/>
              </a:rPr>
              <a:t>Det skal utarbeides et planforslag med konsekvensutredning som også skal legges ut på offentlig ettersyn og sendt på høring til alle berørte.</a:t>
            </a:r>
          </a:p>
          <a:p>
            <a:pPr marL="285736" indent="-285736" defTabSz="91435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 pitchFamily="34" charset="0"/>
              </a:rPr>
              <a:t>I tillegg til dette informasjonsmøtet vil det senere i planprosessen bli holdt ulike arrangementer hvor en kan stille spørsmål og komme med innspill.</a:t>
            </a:r>
            <a:r>
              <a:rPr lang="nb-NO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F0C8D4D7-F7FC-B7BA-8707-6C366F1D5FE9}"/>
              </a:ext>
            </a:extLst>
          </p:cNvPr>
          <p:cNvSpPr txBox="1"/>
          <p:nvPr/>
        </p:nvSpPr>
        <p:spPr>
          <a:xfrm>
            <a:off x="689790" y="631648"/>
            <a:ext cx="61274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200" b="1" dirty="0">
                <a:latin typeface="Calibri" panose="020F0502020204030204" pitchFamily="34" charset="0"/>
                <a:ea typeface="Times New Roman" panose="02020603050405020304" pitchFamily="18" charset="0"/>
              </a:rPr>
              <a:t>Medvirkning – gjennomført og planlagt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3619091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EDB92589-E005-72E0-6B5F-F17AF6328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23" y="632786"/>
            <a:ext cx="5388077" cy="711676"/>
          </a:xfrm>
        </p:spPr>
        <p:txBody>
          <a:bodyPr>
            <a:normAutofit/>
          </a:bodyPr>
          <a:lstStyle/>
          <a:p>
            <a:r>
              <a:rPr lang="nb-NO" sz="2400" b="1" dirty="0">
                <a:latin typeface="Calibri" panose="020F0502020204030204" pitchFamily="34" charset="0"/>
              </a:rPr>
              <a:t>Hva er et planprogram?</a:t>
            </a:r>
            <a:endParaRPr lang="nb-NO" sz="2400" b="1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2239FEE-BB6B-77A4-1E1C-8082A539854D}"/>
              </a:ext>
            </a:extLst>
          </p:cNvPr>
          <p:cNvSpPr txBox="1"/>
          <p:nvPr/>
        </p:nvSpPr>
        <p:spPr>
          <a:xfrm>
            <a:off x="942539" y="1482075"/>
            <a:ext cx="5861319" cy="2010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36" indent="-285736" defTabSz="914355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  <a:ea typeface="Lato" panose="020F0502020204030203" pitchFamily="34" charset="0"/>
                <a:cs typeface="Times New Roman" panose="02020603050405020304" pitchFamily="18" charset="0"/>
              </a:rPr>
              <a:t>Planprogrammet er en plan for planarbeidet.</a:t>
            </a:r>
          </a:p>
          <a:p>
            <a:pPr marL="285736" indent="-285736" defTabSz="914355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  <a:ea typeface="Lato" panose="020F0502020204030203" pitchFamily="34" charset="0"/>
                <a:cs typeface="Times New Roman" panose="02020603050405020304" pitchFamily="18" charset="0"/>
              </a:rPr>
              <a:t>Planprogrammet definerer hvilke tema som skal konsekvensutredes og fastsetter et opplegg for medvirkning</a:t>
            </a:r>
          </a:p>
          <a:p>
            <a:pPr marL="285736" indent="-285736" defTabSz="914355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  <a:ea typeface="Lato" panose="020F0502020204030203" pitchFamily="34" charset="0"/>
                <a:cs typeface="Times New Roman" panose="02020603050405020304" pitchFamily="18" charset="0"/>
              </a:rPr>
              <a:t>Forslag til planprogram sendes på høring og vedtas av Kommunestyret.</a:t>
            </a:r>
          </a:p>
        </p:txBody>
      </p:sp>
    </p:spTree>
    <p:extLst>
      <p:ext uri="{BB962C8B-B14F-4D97-AF65-F5344CB8AC3E}">
        <p14:creationId xmlns:p14="http://schemas.microsoft.com/office/powerpoint/2010/main" val="2029312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50F9984-1020-6471-CE27-701D31B570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0" b="1873"/>
          <a:stretch/>
        </p:blipFill>
        <p:spPr bwMode="auto">
          <a:xfrm>
            <a:off x="3176125" y="340640"/>
            <a:ext cx="8619388" cy="65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C6A47255-90C8-582B-6FD5-53FF1F1422DE}"/>
              </a:ext>
            </a:extLst>
          </p:cNvPr>
          <p:cNvSpPr txBox="1"/>
          <p:nvPr/>
        </p:nvSpPr>
        <p:spPr>
          <a:xfrm>
            <a:off x="460197" y="691806"/>
            <a:ext cx="24203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200" b="1" dirty="0">
                <a:latin typeface="Calibri" panose="020F0502020204030204" pitchFamily="34" charset="0"/>
                <a:ea typeface="Times New Roman" panose="02020603050405020304" pitchFamily="18" charset="0"/>
              </a:rPr>
              <a:t>Oppgaveutvalget</a:t>
            </a:r>
            <a:endParaRPr lang="nb-NO" sz="2200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5D00092C-B4C1-575E-38C9-89292424096B}"/>
              </a:ext>
            </a:extLst>
          </p:cNvPr>
          <p:cNvSpPr txBox="1"/>
          <p:nvPr/>
        </p:nvSpPr>
        <p:spPr>
          <a:xfrm>
            <a:off x="460197" y="1277539"/>
            <a:ext cx="3232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55">
              <a:spcAft>
                <a:spcPts val="1000"/>
              </a:spcAft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  <a:ea typeface="Lato" panose="020F0502020204030203" pitchFamily="34" charset="0"/>
                <a:cs typeface="Times New Roman" panose="02020603050405020304" pitchFamily="18" charset="0"/>
              </a:rPr>
              <a:t>Ønskene for Fetsund sentrums utvikling kan oppsummeres slik:</a:t>
            </a:r>
          </a:p>
        </p:txBody>
      </p:sp>
    </p:spTree>
    <p:extLst>
      <p:ext uri="{BB962C8B-B14F-4D97-AF65-F5344CB8AC3E}">
        <p14:creationId xmlns:p14="http://schemas.microsoft.com/office/powerpoint/2010/main" val="4148087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2">
            <a:extLst>
              <a:ext uri="{FF2B5EF4-FFF2-40B4-BE49-F238E27FC236}">
                <a16:creationId xmlns:a16="http://schemas.microsoft.com/office/drawing/2014/main" id="{A5903AA8-EF38-8A0B-C93F-0BCE2249C93B}"/>
              </a:ext>
            </a:extLst>
          </p:cNvPr>
          <p:cNvSpPr txBox="1">
            <a:spLocks/>
          </p:cNvSpPr>
          <p:nvPr/>
        </p:nvSpPr>
        <p:spPr>
          <a:xfrm>
            <a:off x="707923" y="632786"/>
            <a:ext cx="5388077" cy="711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400" b="1" dirty="0">
                <a:latin typeface="Calibri" panose="020F0502020204030204" pitchFamily="34" charset="0"/>
              </a:rPr>
              <a:t>Stedsanalyse</a:t>
            </a:r>
            <a:endParaRPr lang="nb-NO" sz="2400" b="1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BB3BA00-CF6A-2F41-8A11-6C4EF4187755}"/>
              </a:ext>
            </a:extLst>
          </p:cNvPr>
          <p:cNvSpPr txBox="1"/>
          <p:nvPr/>
        </p:nvSpPr>
        <p:spPr>
          <a:xfrm>
            <a:off x="707924" y="1461754"/>
            <a:ext cx="5828344" cy="1733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36" indent="-285736" defTabSz="914355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  <a:ea typeface="Lato" panose="020F0502020204030203" pitchFamily="34" charset="0"/>
                <a:cs typeface="Times New Roman" panose="02020603050405020304" pitchFamily="18" charset="0"/>
              </a:rPr>
              <a:t>Det jobbes med å utarbeide en stedsanalyse for Fetsund sentrum</a:t>
            </a:r>
          </a:p>
          <a:p>
            <a:pPr marL="285736" indent="-285736" defTabSz="914355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  <a:ea typeface="Lato" panose="020F0502020204030203" pitchFamily="34" charset="0"/>
                <a:cs typeface="Times New Roman" panose="02020603050405020304" pitchFamily="18" charset="0"/>
              </a:rPr>
              <a:t>Dyrvik arkitekter er engasjert til å utføre dette arbeidet</a:t>
            </a:r>
          </a:p>
          <a:p>
            <a:pPr marL="285736" indent="-285736" defTabSz="914355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  <a:ea typeface="Lato" panose="020F0502020204030203" pitchFamily="34" charset="0"/>
                <a:cs typeface="Times New Roman" panose="02020603050405020304" pitchFamily="18" charset="0"/>
              </a:rPr>
              <a:t>Stedsanalysen vil utgjøre et viktig bakgrunnsdokument i planlagt parallelloppdrag og videre i planprosessen</a:t>
            </a:r>
          </a:p>
        </p:txBody>
      </p:sp>
      <p:pic>
        <p:nvPicPr>
          <p:cNvPr id="3" name="Bilde 2" descr="Et bilde som inneholder kart, tekst, atlas&#10;&#10;Automatisk generert beskrivelse">
            <a:extLst>
              <a:ext uri="{FF2B5EF4-FFF2-40B4-BE49-F238E27FC236}">
                <a16:creationId xmlns:a16="http://schemas.microsoft.com/office/drawing/2014/main" id="{734AF39C-1FED-A201-8ADE-623EE3C11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650" y="0"/>
            <a:ext cx="5269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03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B3CF817A-2777-BACE-AB61-2DB8BDCA9421}"/>
              </a:ext>
            </a:extLst>
          </p:cNvPr>
          <p:cNvSpPr txBox="1"/>
          <p:nvPr/>
        </p:nvSpPr>
        <p:spPr>
          <a:xfrm>
            <a:off x="485253" y="851984"/>
            <a:ext cx="6854010" cy="5450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36" indent="-285736" defTabSz="91435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 pitchFamily="34" charset="0"/>
              </a:rPr>
              <a:t>For å få flere innspill til planprosessen før en går i gang med å utforme et planforslag, ønsker vi å gjennomføre et parallelloppdrag.</a:t>
            </a:r>
          </a:p>
          <a:p>
            <a:pPr marL="285736" indent="-285736" defTabSz="91435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 pitchFamily="34" charset="0"/>
              </a:rPr>
              <a:t>Et parallelloppdrag gis til flere ulike firma, typisk arkitekter, som skal utforme hver sitt mulighetsstudie for et område.</a:t>
            </a:r>
          </a:p>
          <a:p>
            <a:pPr marL="285736" indent="-285736" defTabSz="91435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 pitchFamily="34" charset="0"/>
              </a:rPr>
              <a:t>Alle arkitektfirmaene vil få stedsanalysen for Fetsund sentrum som er under utarbeidelse, som et viktig </a:t>
            </a:r>
            <a:r>
              <a:rPr lang="nb-NO" dirty="0" err="1">
                <a:solidFill>
                  <a:prstClr val="black"/>
                </a:solidFill>
                <a:latin typeface="Calibri" panose="020F0502020204030204" pitchFamily="34" charset="0"/>
              </a:rPr>
              <a:t>bakgrunnsdok</a:t>
            </a:r>
            <a:r>
              <a:rPr lang="nb-NO" dirty="0">
                <a:solidFill>
                  <a:prstClr val="black"/>
                </a:solidFill>
                <a:latin typeface="Calibri" panose="020F0502020204030204" pitchFamily="34" charset="0"/>
              </a:rPr>
              <a:t> og kilde til informasjon om stedet.</a:t>
            </a:r>
          </a:p>
          <a:p>
            <a:pPr marL="285736" indent="-285736" defTabSz="91435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 pitchFamily="34" charset="0"/>
              </a:rPr>
              <a:t>Bestillingen er å designe bebyggelse og uterom som blant annet skal bidra til å skape funksjonelle og populære møteplasser, og en økt stedsidentitet. </a:t>
            </a:r>
          </a:p>
          <a:p>
            <a:pPr marL="285736" indent="-285736" defTabSz="91435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 pitchFamily="34" charset="0"/>
              </a:rPr>
              <a:t>Parallelloppdraget er ingen konkurranse og det utpekes ingen vinnere. Alle mulighetsstudiene vil bli offentliggjort og presentert i forbindelse med fremleggelse av forslag til planprogram.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B1F82256-C8D3-F4E5-D006-42EE209FC804}"/>
              </a:ext>
            </a:extLst>
          </p:cNvPr>
          <p:cNvSpPr txBox="1"/>
          <p:nvPr/>
        </p:nvSpPr>
        <p:spPr>
          <a:xfrm>
            <a:off x="485253" y="421097"/>
            <a:ext cx="61274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200" b="1" dirty="0">
                <a:latin typeface="Calibri" panose="020F0502020204030204" pitchFamily="34" charset="0"/>
                <a:ea typeface="Times New Roman" panose="02020603050405020304" pitchFamily="18" charset="0"/>
              </a:rPr>
              <a:t>Parallelloppdrag og mulighetsstudier</a:t>
            </a:r>
            <a:endParaRPr lang="nb-NO" sz="2200" dirty="0"/>
          </a:p>
        </p:txBody>
      </p:sp>
      <p:pic>
        <p:nvPicPr>
          <p:cNvPr id="5" name="Bilde 4" descr="Et bilde som inneholder Flyfoto, fugleperspektiv, i luften, tekst&#10;&#10;Automatisk generert beskrivelse">
            <a:extLst>
              <a:ext uri="{FF2B5EF4-FFF2-40B4-BE49-F238E27FC236}">
                <a16:creationId xmlns:a16="http://schemas.microsoft.com/office/drawing/2014/main" id="{C856B9B6-4176-BEA0-4A1C-9F595DB43B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4" t="3245" r="2314"/>
          <a:stretch/>
        </p:blipFill>
        <p:spPr>
          <a:xfrm>
            <a:off x="7646068" y="-10715"/>
            <a:ext cx="4545932" cy="686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08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,051,900+ Pause Stock Photos, Pictures &amp; Royalty-Free Images - iStock |  Pause icon, Respite care, Relax">
            <a:extLst>
              <a:ext uri="{FF2B5EF4-FFF2-40B4-BE49-F238E27FC236}">
                <a16:creationId xmlns:a16="http://schemas.microsoft.com/office/drawing/2014/main" id="{0B13A33F-D7BF-E317-3E1A-06105FA1B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36" y="1208193"/>
            <a:ext cx="58293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467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F61FB68B-A633-1F96-2A30-DDBF089B8EA4}"/>
              </a:ext>
            </a:extLst>
          </p:cNvPr>
          <p:cNvSpPr txBox="1"/>
          <p:nvPr/>
        </p:nvSpPr>
        <p:spPr>
          <a:xfrm>
            <a:off x="347904" y="565286"/>
            <a:ext cx="58062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200" b="1" dirty="0">
                <a:latin typeface="Calibri" panose="020F0502020204030204" pitchFamily="34" charset="0"/>
              </a:rPr>
              <a:t>Hva betyr denne planprosessen for meg?</a:t>
            </a:r>
            <a:endParaRPr lang="nb-NO" sz="22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01C3089-4AFE-A5C0-F861-C18773CB01BB}"/>
              </a:ext>
            </a:extLst>
          </p:cNvPr>
          <p:cNvSpPr txBox="1"/>
          <p:nvPr/>
        </p:nvSpPr>
        <p:spPr>
          <a:xfrm>
            <a:off x="347904" y="996173"/>
            <a:ext cx="8435149" cy="461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35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 pitchFamily="34" charset="0"/>
              </a:rPr>
              <a:t>På kort sikt: trolig lite eller ingenting.</a:t>
            </a:r>
          </a:p>
          <a:p>
            <a:pPr marL="342900" indent="-342900" defTabSz="91435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 pitchFamily="34" charset="0"/>
              </a:rPr>
              <a:t>Ny kommuneplan, kommunedelplanen for Fetsund sentrum, og aktuelle reguleringsplaner vil fortsette å gjelde frem til en områderegulering er vedtatt.</a:t>
            </a:r>
          </a:p>
          <a:p>
            <a:pPr marL="342900" indent="-342900" defTabSz="91435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 pitchFamily="34" charset="0"/>
              </a:rPr>
              <a:t>Eventuelle nye detaljreguleringer vil normalt måtte vente på områdereguleringsplanen (unntak for rv. 22 – kryssing av Glomma)</a:t>
            </a:r>
          </a:p>
          <a:p>
            <a:pPr marL="342900" indent="-342900" defTabSz="91435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 pitchFamily="34" charset="0"/>
              </a:rPr>
              <a:t>Vedtatt områderegulering vil gi rammer for utviklingen av Fetsund sentrum. Disse rammene vil påvirke mulig utvikling av de enkelte eiendommer. Det er nå du har mulighet til å påvirke!</a:t>
            </a:r>
          </a:p>
          <a:p>
            <a:pPr marL="342900" indent="-342900" defTabSz="91435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 pitchFamily="34" charset="0"/>
              </a:rPr>
              <a:t>Områderegulering gir hjemmel (mulighet) til å utvikle – ingen plikt!</a:t>
            </a:r>
          </a:p>
          <a:p>
            <a:pPr marL="342900" indent="-342900" defTabSz="91435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 pitchFamily="34" charset="0"/>
              </a:rPr>
              <a:t>På sikt er målet at Fetsund skal fortsette å vokse og bli et attraktivt sentrum hvor flere ønsker å bo, handle, jobbe og oppholde seg.</a:t>
            </a:r>
          </a:p>
        </p:txBody>
      </p:sp>
    </p:spTree>
    <p:extLst>
      <p:ext uri="{BB962C8B-B14F-4D97-AF65-F5344CB8AC3E}">
        <p14:creationId xmlns:p14="http://schemas.microsoft.com/office/powerpoint/2010/main" val="3557686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F806B366-ECFD-7BDA-AA50-F9A78F07A574}"/>
              </a:ext>
            </a:extLst>
          </p:cNvPr>
          <p:cNvSpPr txBox="1"/>
          <p:nvPr/>
        </p:nvSpPr>
        <p:spPr>
          <a:xfrm>
            <a:off x="498297" y="853136"/>
            <a:ext cx="6776263" cy="6046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35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prstClr val="black"/>
                </a:solidFill>
                <a:latin typeface="Calibri" panose="020F0502020204030204" pitchFamily="34" charset="0"/>
              </a:rPr>
              <a:t>Følge opp rekkefølgebestemmelsene i Kommunedelplan for Fetsund sentrum – herunder nytt torg, sentralt lekefelt og </a:t>
            </a:r>
            <a:r>
              <a:rPr lang="nb-NO" sz="2000" dirty="0" err="1">
                <a:solidFill>
                  <a:prstClr val="black"/>
                </a:solidFill>
                <a:latin typeface="Calibri" panose="020F0502020204030204" pitchFamily="34" charset="0"/>
              </a:rPr>
              <a:t>flomsikirng</a:t>
            </a:r>
            <a:endParaRPr lang="nb-NO" sz="20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342900" indent="-342900" defTabSz="91435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prstClr val="black"/>
                </a:solidFill>
                <a:latin typeface="Calibri" panose="020F0502020204030204" pitchFamily="34" charset="0"/>
              </a:rPr>
              <a:t>Kommunedelplanen for Fetsund angir maks 4 etasjer pluss en tilbaketrukket 5 etasje </a:t>
            </a:r>
          </a:p>
          <a:p>
            <a:pPr marL="342900" indent="-342900" defTabSz="91435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prstClr val="black"/>
                </a:solidFill>
                <a:latin typeface="Calibri" panose="020F0502020204030204" pitchFamily="34" charset="0"/>
              </a:rPr>
              <a:t>Bebyggelse i tre? Ikke flate tak?</a:t>
            </a:r>
          </a:p>
          <a:p>
            <a:pPr marL="342900" indent="-342900" defTabSz="91435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prstClr val="black"/>
                </a:solidFill>
                <a:latin typeface="Calibri" panose="020F0502020204030204" pitchFamily="34" charset="0"/>
              </a:rPr>
              <a:t>Målet er at Fetsund skal bli et sted hvor folk trives og ønsker å bo, jobbe, handle eller bare tilbringe tid.</a:t>
            </a:r>
          </a:p>
          <a:p>
            <a:pPr marL="342900" indent="-342900" defTabSz="91435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prstClr val="black"/>
                </a:solidFill>
                <a:latin typeface="Calibri" panose="020F0502020204030204" pitchFamily="34" charset="0"/>
              </a:rPr>
              <a:t>Målsetning om at både beboere og besøkende benytter seg av attraksjoner og lokalt servicetilbud</a:t>
            </a:r>
          </a:p>
          <a:p>
            <a:pPr marL="342900" indent="-342900" defTabSz="91435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prstClr val="black"/>
                </a:solidFill>
                <a:latin typeface="Calibri" panose="020F0502020204030204" pitchFamily="34" charset="0"/>
              </a:rPr>
              <a:t>Det er et uttalt mål at Fetsund sentrum ikke skal bli som «alle andre» tettsteder på Østlandet, men bygge opp under sin egen identitet.</a:t>
            </a:r>
            <a:endParaRPr lang="nb-NO" sz="2000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13EAFA63-4054-67C3-434D-977BBD9BF6B0}"/>
              </a:ext>
            </a:extLst>
          </p:cNvPr>
          <p:cNvSpPr txBox="1"/>
          <p:nvPr/>
        </p:nvSpPr>
        <p:spPr>
          <a:xfrm>
            <a:off x="498297" y="422249"/>
            <a:ext cx="61274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200" b="1" dirty="0">
                <a:latin typeface="Calibri" panose="020F0502020204030204" pitchFamily="34" charset="0"/>
                <a:ea typeface="Times New Roman" panose="02020603050405020304" pitchFamily="18" charset="0"/>
              </a:rPr>
              <a:t>Viktige premisser og mål</a:t>
            </a:r>
            <a:endParaRPr lang="nb-NO" sz="22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210E322-516C-6CB9-9615-1BEC80070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2910" y="0"/>
            <a:ext cx="4849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4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1C29A81-6532-A1E6-644D-6B41F0197BD6}"/>
              </a:ext>
            </a:extLst>
          </p:cNvPr>
          <p:cNvSpPr/>
          <p:nvPr/>
        </p:nvSpPr>
        <p:spPr>
          <a:xfrm>
            <a:off x="695565" y="1937076"/>
            <a:ext cx="1239253" cy="93244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Varsel om oppstart</a:t>
            </a:r>
          </a:p>
          <a:p>
            <a:pPr algn="ctr"/>
            <a:r>
              <a:rPr lang="nb-NO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juni 2023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DD4139F5-4556-6B4E-20E3-5E3956B71F8A}"/>
              </a:ext>
            </a:extLst>
          </p:cNvPr>
          <p:cNvSpPr/>
          <p:nvPr/>
        </p:nvSpPr>
        <p:spPr>
          <a:xfrm>
            <a:off x="1973421" y="1931057"/>
            <a:ext cx="2328111" cy="9444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Forslag til planprogram og mulighetsstudier</a:t>
            </a:r>
          </a:p>
          <a:p>
            <a:pPr algn="ctr"/>
            <a:r>
              <a:rPr lang="nb-NO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vinter/vår 2024</a:t>
            </a:r>
          </a:p>
        </p:txBody>
      </p:sp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746A83C8-DC88-D43A-AF7F-E305B25A019E}"/>
              </a:ext>
            </a:extLst>
          </p:cNvPr>
          <p:cNvSpPr/>
          <p:nvPr/>
        </p:nvSpPr>
        <p:spPr>
          <a:xfrm>
            <a:off x="727910" y="1179095"/>
            <a:ext cx="10508057" cy="457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FREMDRIFT (estimert)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91510F22-D13B-7900-9D05-275D657EE343}"/>
              </a:ext>
            </a:extLst>
          </p:cNvPr>
          <p:cNvSpPr/>
          <p:nvPr/>
        </p:nvSpPr>
        <p:spPr>
          <a:xfrm>
            <a:off x="5899569" y="1937076"/>
            <a:ext cx="1770561" cy="93245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Planforslag med KU på høring</a:t>
            </a:r>
          </a:p>
          <a:p>
            <a:pPr algn="ctr"/>
            <a:r>
              <a:rPr lang="nb-NO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vår 2025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E442AF1-0179-D8B0-C948-A47E8D30A9BD}"/>
              </a:ext>
            </a:extLst>
          </p:cNvPr>
          <p:cNvSpPr/>
          <p:nvPr/>
        </p:nvSpPr>
        <p:spPr>
          <a:xfrm>
            <a:off x="7729380" y="1943092"/>
            <a:ext cx="1498840" cy="92041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Vedtak av områdeplan</a:t>
            </a:r>
          </a:p>
          <a:p>
            <a:pPr algn="ctr"/>
            <a:r>
              <a:rPr lang="nb-NO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høst 2025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E23AB03-289C-F517-66D9-0196269974B2}"/>
              </a:ext>
            </a:extLst>
          </p:cNvPr>
          <p:cNvSpPr/>
          <p:nvPr/>
        </p:nvSpPr>
        <p:spPr>
          <a:xfrm>
            <a:off x="9287470" y="1943092"/>
            <a:ext cx="1937084" cy="92041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Detaljregulerings-planer utarbeides</a:t>
            </a:r>
          </a:p>
          <a:p>
            <a:pPr algn="ctr"/>
            <a:r>
              <a:rPr lang="nb-NO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Fra høsten 2025</a:t>
            </a:r>
          </a:p>
        </p:txBody>
      </p:sp>
      <p:sp>
        <p:nvSpPr>
          <p:cNvPr id="9" name="Pil: opp 8">
            <a:extLst>
              <a:ext uri="{FF2B5EF4-FFF2-40B4-BE49-F238E27FC236}">
                <a16:creationId xmlns:a16="http://schemas.microsoft.com/office/drawing/2014/main" id="{2F76C0BA-BE64-743C-2E8A-531090A1D600}"/>
              </a:ext>
            </a:extLst>
          </p:cNvPr>
          <p:cNvSpPr/>
          <p:nvPr/>
        </p:nvSpPr>
        <p:spPr>
          <a:xfrm>
            <a:off x="1339981" y="2926849"/>
            <a:ext cx="99776" cy="119373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Pil: opp 9">
            <a:extLst>
              <a:ext uri="{FF2B5EF4-FFF2-40B4-BE49-F238E27FC236}">
                <a16:creationId xmlns:a16="http://schemas.microsoft.com/office/drawing/2014/main" id="{447579A1-B100-9A3C-55C1-A3825FCF76C3}"/>
              </a:ext>
            </a:extLst>
          </p:cNvPr>
          <p:cNvSpPr/>
          <p:nvPr/>
        </p:nvSpPr>
        <p:spPr>
          <a:xfrm flipH="1">
            <a:off x="3137476" y="2933753"/>
            <a:ext cx="99776" cy="120609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il: opp 10">
            <a:extLst>
              <a:ext uri="{FF2B5EF4-FFF2-40B4-BE49-F238E27FC236}">
                <a16:creationId xmlns:a16="http://schemas.microsoft.com/office/drawing/2014/main" id="{5873AEBB-F876-ED73-258E-4CE92468B719}"/>
              </a:ext>
            </a:extLst>
          </p:cNvPr>
          <p:cNvSpPr/>
          <p:nvPr/>
        </p:nvSpPr>
        <p:spPr>
          <a:xfrm>
            <a:off x="6772210" y="2913909"/>
            <a:ext cx="99776" cy="12334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il: opp 11">
            <a:extLst>
              <a:ext uri="{FF2B5EF4-FFF2-40B4-BE49-F238E27FC236}">
                <a16:creationId xmlns:a16="http://schemas.microsoft.com/office/drawing/2014/main" id="{50831259-296E-43BE-168F-3C52809C1785}"/>
              </a:ext>
            </a:extLst>
          </p:cNvPr>
          <p:cNvSpPr/>
          <p:nvPr/>
        </p:nvSpPr>
        <p:spPr>
          <a:xfrm>
            <a:off x="10164978" y="2896724"/>
            <a:ext cx="99776" cy="125324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B45EBA0-1CCB-5AF0-B40E-C739E1E5AC6A}"/>
              </a:ext>
            </a:extLst>
          </p:cNvPr>
          <p:cNvSpPr/>
          <p:nvPr/>
        </p:nvSpPr>
        <p:spPr>
          <a:xfrm>
            <a:off x="4359437" y="1937076"/>
            <a:ext cx="1480882" cy="93245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Vedta planprogram</a:t>
            </a:r>
          </a:p>
          <a:p>
            <a:pPr algn="ctr"/>
            <a:r>
              <a:rPr lang="nb-NO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sommer 2024</a:t>
            </a:r>
          </a:p>
        </p:txBody>
      </p:sp>
      <p:sp>
        <p:nvSpPr>
          <p:cNvPr id="13" name="Rektangel: avrundede hjørner 12">
            <a:extLst>
              <a:ext uri="{FF2B5EF4-FFF2-40B4-BE49-F238E27FC236}">
                <a16:creationId xmlns:a16="http://schemas.microsoft.com/office/drawing/2014/main" id="{A719322F-9E35-1DB2-2378-8B8C7DF3FAF4}"/>
              </a:ext>
            </a:extLst>
          </p:cNvPr>
          <p:cNvSpPr/>
          <p:nvPr/>
        </p:nvSpPr>
        <p:spPr>
          <a:xfrm>
            <a:off x="695565" y="4179351"/>
            <a:ext cx="10540402" cy="35084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Medvirkningsmulighet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70A8F3CB-58EA-9A98-9196-9896F85921BA}"/>
              </a:ext>
            </a:extLst>
          </p:cNvPr>
          <p:cNvSpPr txBox="1"/>
          <p:nvPr/>
        </p:nvSpPr>
        <p:spPr>
          <a:xfrm>
            <a:off x="1165558" y="4904691"/>
            <a:ext cx="9229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55">
              <a:spcAft>
                <a:spcPts val="1000"/>
              </a:spcAft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  <a:ea typeface="Lato" panose="020F0502020204030203" pitchFamily="34" charset="0"/>
                <a:cs typeface="Times New Roman" panose="02020603050405020304" pitchFamily="18" charset="0"/>
              </a:rPr>
              <a:t>En plan som potensielt berører mange. Viktig å legge til rette for åpne og gode planprosesser</a:t>
            </a:r>
          </a:p>
        </p:txBody>
      </p:sp>
    </p:spTree>
    <p:extLst>
      <p:ext uri="{BB962C8B-B14F-4D97-AF65-F5344CB8AC3E}">
        <p14:creationId xmlns:p14="http://schemas.microsoft.com/office/powerpoint/2010/main" val="1059657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EA4E4932-A347-7059-68FF-C1E872934698}"/>
              </a:ext>
            </a:extLst>
          </p:cNvPr>
          <p:cNvSpPr txBox="1"/>
          <p:nvPr/>
        </p:nvSpPr>
        <p:spPr>
          <a:xfrm>
            <a:off x="618394" y="1427933"/>
            <a:ext cx="7508938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36" indent="-285736" defTabSz="914355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  <a:ea typeface="Lato" panose="020F0502020204030203" pitchFamily="34" charset="0"/>
                <a:cs typeface="Times New Roman" panose="02020603050405020304" pitchFamily="18" charset="0"/>
              </a:rPr>
              <a:t>Følge opp rekkefølgebestemmelsene fra kommunedelplanen, og eventuelt nye eller endrede rekkefølgekrav.</a:t>
            </a:r>
          </a:p>
          <a:p>
            <a:pPr marL="285736" indent="-285736" defTabSz="914355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  <a:ea typeface="Lato" panose="020F0502020204030203" pitchFamily="34" charset="0"/>
                <a:cs typeface="Times New Roman" panose="02020603050405020304" pitchFamily="18" charset="0"/>
              </a:rPr>
              <a:t>Private grunneiere eier det meste av fremtidige byggeområder i Fetsund sentrum.</a:t>
            </a:r>
          </a:p>
          <a:p>
            <a:pPr marL="285736" indent="-285736" defTabSz="914355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  <a:ea typeface="Lato" panose="020F0502020204030203" pitchFamily="34" charset="0"/>
                <a:cs typeface="Times New Roman" panose="02020603050405020304" pitchFamily="18" charset="0"/>
              </a:rPr>
              <a:t>Det vil kunne ta tid før detaljregulering av de enkelte byggeområder kommer i gang.</a:t>
            </a:r>
          </a:p>
          <a:p>
            <a:pPr marL="285736" indent="-285736" defTabSz="914355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  <a:ea typeface="Lato" panose="020F0502020204030203" pitchFamily="34" charset="0"/>
                <a:cs typeface="Times New Roman" panose="02020603050405020304" pitchFamily="18" charset="0"/>
              </a:rPr>
              <a:t>Samarbeide tett med grunneiere som ønsker å utvikle sentrum i den retning planen definerer.</a:t>
            </a:r>
          </a:p>
          <a:p>
            <a:pPr marL="285736" indent="-285736" defTabSz="914355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  <a:ea typeface="Lato" panose="020F0502020204030203" pitchFamily="34" charset="0"/>
                <a:cs typeface="Times New Roman" panose="02020603050405020304" pitchFamily="18" charset="0"/>
              </a:rPr>
              <a:t>Samarbeide om og finne helhetlige løsninger på finansierings-utfordringer. Flomvoll, nytt bibliotek, nytt torg, sentralt lekefelt, mm.</a:t>
            </a:r>
          </a:p>
          <a:p>
            <a:pPr marL="285736" indent="-285736" defTabSz="914355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nb-NO" dirty="0">
              <a:solidFill>
                <a:prstClr val="black"/>
              </a:solidFill>
              <a:latin typeface="Calibri" panose="020F0502020204030204"/>
              <a:ea typeface="Lato" panose="020F0502020204030203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3416608-8F51-6E79-A896-40C13D818D33}"/>
              </a:ext>
            </a:extLst>
          </p:cNvPr>
          <p:cNvSpPr txBox="1"/>
          <p:nvPr/>
        </p:nvSpPr>
        <p:spPr>
          <a:xfrm>
            <a:off x="546426" y="691617"/>
            <a:ext cx="58062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200" b="1" dirty="0">
                <a:latin typeface="Calibri" panose="020F0502020204030204" pitchFamily="34" charset="0"/>
              </a:rPr>
              <a:t>Gjennomføring av planen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2415854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BABC75-2E76-3C3A-BBA4-8C26928D7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883" y="1087970"/>
            <a:ext cx="7690100" cy="670044"/>
          </a:xfrm>
        </p:spPr>
        <p:txBody>
          <a:bodyPr/>
          <a:lstStyle/>
          <a:p>
            <a:r>
              <a:rPr lang="nb-NO"/>
              <a:t>Program</a:t>
            </a:r>
            <a:endParaRPr lang="nb-NO" dirty="0"/>
          </a:p>
        </p:txBody>
      </p:sp>
      <p:pic>
        <p:nvPicPr>
          <p:cNvPr id="7" name="Plassholder for bilde 6" descr="Et bilde som inneholder kart, tekst, atlas&#10;&#10;Automatisk generert beskrivelse">
            <a:extLst>
              <a:ext uri="{FF2B5EF4-FFF2-40B4-BE49-F238E27FC236}">
                <a16:creationId xmlns:a16="http://schemas.microsoft.com/office/drawing/2014/main" id="{141453E7-43DE-6EAF-9C6D-001AFDBF7C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r="5055"/>
          <a:stretch>
            <a:fillRect/>
          </a:stretch>
        </p:blipFill>
        <p:spPr/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74DF0138-4881-E1AF-71E4-399984F3FF60}"/>
              </a:ext>
            </a:extLst>
          </p:cNvPr>
          <p:cNvSpPr txBox="1"/>
          <p:nvPr/>
        </p:nvSpPr>
        <p:spPr>
          <a:xfrm>
            <a:off x="558883" y="1758014"/>
            <a:ext cx="91927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355">
              <a:buFont typeface="Arial" panose="020B0604020202020204" pitchFamily="34" charset="0"/>
              <a:buChar char="•"/>
              <a:defRPr/>
            </a:pPr>
            <a:r>
              <a:rPr lang="nb-NO" sz="1800" dirty="0">
                <a:solidFill>
                  <a:prstClr val="black"/>
                </a:solidFill>
                <a:latin typeface="Calibri" panose="020F0502020204030204"/>
              </a:rPr>
              <a:t>Velkommen, v/avdelingsleder plan Kristin Dale Selvig</a:t>
            </a:r>
          </a:p>
          <a:p>
            <a:pPr marL="285750" indent="-285750" defTabSz="914355">
              <a:buFont typeface="Arial" panose="020B0604020202020204" pitchFamily="34" charset="0"/>
              <a:buChar char="•"/>
              <a:defRPr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</a:rPr>
              <a:t>Del 1 – Historikk, bakgrunn og status, v/seniorarkitekt Arne Aukland</a:t>
            </a:r>
          </a:p>
          <a:p>
            <a:pPr defTabSz="914355">
              <a:defRPr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</a:rPr>
              <a:t>-    Pause</a:t>
            </a:r>
          </a:p>
          <a:p>
            <a:pPr marL="285750" indent="-285750" defTabSz="914355">
              <a:buFont typeface="Arial" panose="020B0604020202020204" pitchFamily="34" charset="0"/>
              <a:buChar char="•"/>
              <a:defRPr/>
            </a:pPr>
            <a:r>
              <a:rPr lang="nb-NO" sz="1800" dirty="0">
                <a:solidFill>
                  <a:prstClr val="black"/>
                </a:solidFill>
                <a:latin typeface="Calibri" panose="020F0502020204030204"/>
              </a:rPr>
              <a:t>Del 2 – info om planprosessen og muligheter for medvirkning, </a:t>
            </a:r>
            <a:r>
              <a:rPr lang="nb-NO" dirty="0">
                <a:solidFill>
                  <a:prstClr val="black"/>
                </a:solidFill>
                <a:latin typeface="Calibri" panose="020F0502020204030204"/>
              </a:rPr>
              <a:t>v/seniorarkitekt Arne Aukland</a:t>
            </a:r>
            <a:endParaRPr lang="nb-NO" sz="18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914355">
              <a:buFont typeface="Arial" panose="020B0604020202020204" pitchFamily="34" charset="0"/>
              <a:buChar char="•"/>
              <a:defRPr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</a:rPr>
              <a:t>Spørsmål fra salen</a:t>
            </a:r>
          </a:p>
          <a:p>
            <a:pPr defTabSz="914355">
              <a:defRPr/>
            </a:pPr>
            <a:endParaRPr lang="nb-NO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Bilde 8" descr="Et bilde som inneholder utendørs, himmel, vann, tre&#10;&#10;Automatisk generert beskrivelse">
            <a:extLst>
              <a:ext uri="{FF2B5EF4-FFF2-40B4-BE49-F238E27FC236}">
                <a16:creationId xmlns:a16="http://schemas.microsoft.com/office/drawing/2014/main" id="{B7C44440-6D14-A2B4-B50B-23D883AB7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8347"/>
            <a:ext cx="534149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57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33548DBB-6F23-C48D-D4CB-B6F843D16E78}"/>
              </a:ext>
            </a:extLst>
          </p:cNvPr>
          <p:cNvSpPr txBox="1"/>
          <p:nvPr/>
        </p:nvSpPr>
        <p:spPr>
          <a:xfrm>
            <a:off x="498297" y="1024876"/>
            <a:ext cx="11347805" cy="1291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5">
              <a:lnSpc>
                <a:spcPct val="150000"/>
              </a:lnSpc>
            </a:pPr>
            <a:r>
              <a:rPr lang="nb-NO" sz="2000" dirty="0">
                <a:solidFill>
                  <a:prstClr val="black"/>
                </a:solidFill>
                <a:latin typeface="Calibri" panose="020F0502020204030204" pitchFamily="34" charset="0"/>
              </a:rPr>
              <a:t>Områdereguleringsplanen for Fetsund sentrum har sin egen prosjektside på kommunens hjemmesider:</a:t>
            </a:r>
          </a:p>
          <a:p>
            <a:pPr defTabSz="914355">
              <a:lnSpc>
                <a:spcPct val="150000"/>
              </a:lnSpc>
            </a:pPr>
            <a:r>
              <a:rPr lang="nb-NO" sz="1400" dirty="0">
                <a:solidFill>
                  <a:prstClr val="black"/>
                </a:solidFill>
                <a:latin typeface="Calibri" panose="020F0502020204030204" pitchFamily="34" charset="0"/>
                <a:hlinkClick r:id="rId2"/>
              </a:rPr>
              <a:t>https://www.lillestrom.kommune.no/samfunnsutvikling/byutvikling-og-stedsutvikling/planprosjekter/omraderegulering-for-fetsund-sentrum/</a:t>
            </a:r>
            <a:endParaRPr lang="nb-NO" sz="14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defTabSz="914355">
              <a:lnSpc>
                <a:spcPct val="150000"/>
              </a:lnSpc>
            </a:pPr>
            <a:endParaRPr lang="nb-NO" sz="20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4EA1DFE-5F2B-0E45-0F3E-972BEEF7DA44}"/>
              </a:ext>
            </a:extLst>
          </p:cNvPr>
          <p:cNvSpPr txBox="1"/>
          <p:nvPr/>
        </p:nvSpPr>
        <p:spPr>
          <a:xfrm>
            <a:off x="498297" y="593989"/>
            <a:ext cx="61274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200" b="1" dirty="0">
                <a:latin typeface="Calibri" panose="020F0502020204030204" pitchFamily="34" charset="0"/>
              </a:rPr>
              <a:t>Hvor kan jeg finne mer informasjon?</a:t>
            </a:r>
            <a:endParaRPr lang="nb-NO" sz="22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7EA21E2-525E-6FDD-DDD3-03E11363C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25" y="2057926"/>
            <a:ext cx="5545906" cy="4292831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F3A845D8-88F1-D5BE-8B05-27F7EB77B1C7}"/>
              </a:ext>
            </a:extLst>
          </p:cNvPr>
          <p:cNvSpPr txBox="1"/>
          <p:nvPr/>
        </p:nvSpPr>
        <p:spPr>
          <a:xfrm>
            <a:off x="7092617" y="3808394"/>
            <a:ext cx="3892215" cy="2542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55">
              <a:lnSpc>
                <a:spcPct val="150000"/>
              </a:lnSpc>
            </a:pPr>
            <a:r>
              <a:rPr lang="nb-NO" sz="1800" dirty="0">
                <a:solidFill>
                  <a:prstClr val="black"/>
                </a:solidFill>
                <a:latin typeface="Calibri" panose="020F0502020204030204" pitchFamily="34" charset="0"/>
              </a:rPr>
              <a:t>Her vil vi legge ut mer informasjon og dokumentasjon etter hvert som det blir ferdigstilt. </a:t>
            </a:r>
          </a:p>
          <a:p>
            <a:pPr defTabSz="914355">
              <a:lnSpc>
                <a:spcPct val="150000"/>
              </a:lnSpc>
            </a:pPr>
            <a:r>
              <a:rPr lang="nb-NO" sz="1800" dirty="0">
                <a:solidFill>
                  <a:prstClr val="black"/>
                </a:solidFill>
                <a:latin typeface="Calibri" panose="020F0502020204030204" pitchFamily="34" charset="0"/>
              </a:rPr>
              <a:t>Blant annet vil stedsanalysen og resultatene fra parallelloppdraget bli lagt ut her.</a:t>
            </a:r>
          </a:p>
        </p:txBody>
      </p:sp>
    </p:spTree>
    <p:extLst>
      <p:ext uri="{BB962C8B-B14F-4D97-AF65-F5344CB8AC3E}">
        <p14:creationId xmlns:p14="http://schemas.microsoft.com/office/powerpoint/2010/main" val="117758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3AF5EBDD-C0BA-646A-4B40-A174F5A80B7D}"/>
              </a:ext>
            </a:extLst>
          </p:cNvPr>
          <p:cNvSpPr txBox="1"/>
          <p:nvPr/>
        </p:nvSpPr>
        <p:spPr>
          <a:xfrm>
            <a:off x="932447" y="1232432"/>
            <a:ext cx="5751095" cy="1988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55">
              <a:lnSpc>
                <a:spcPct val="150000"/>
              </a:lnSpc>
            </a:pPr>
            <a:r>
              <a:rPr lang="nb-NO" dirty="0">
                <a:latin typeface="Calibri" panose="020F0502020204030204" pitchFamily="34" charset="0"/>
              </a:rPr>
              <a:t>Tid: </a:t>
            </a:r>
            <a:r>
              <a:rPr lang="nb-NO" b="1" dirty="0">
                <a:latin typeface="Calibri" panose="020F0502020204030204" pitchFamily="34" charset="0"/>
              </a:rPr>
              <a:t>Tirsdag 27/6 kl. 14-17</a:t>
            </a:r>
          </a:p>
          <a:p>
            <a:pPr defTabSz="914355">
              <a:lnSpc>
                <a:spcPct val="150000"/>
              </a:lnSpc>
            </a:pPr>
            <a:r>
              <a:rPr lang="nb-NO" dirty="0">
                <a:latin typeface="Calibri" panose="020F0502020204030204" pitchFamily="34" charset="0"/>
              </a:rPr>
              <a:t>Sted: Fetsund kommunehus – møterom Bjanes i 1 etg.</a:t>
            </a:r>
          </a:p>
          <a:p>
            <a:pPr defTabSz="914355">
              <a:lnSpc>
                <a:spcPct val="150000"/>
              </a:lnSpc>
            </a:pPr>
            <a:endParaRPr lang="nb-NO" sz="1200" dirty="0">
              <a:latin typeface="Calibri" panose="020F0502020204030204" pitchFamily="34" charset="0"/>
            </a:endParaRPr>
          </a:p>
          <a:p>
            <a:pPr defTabSz="914355">
              <a:lnSpc>
                <a:spcPct val="150000"/>
              </a:lnSpc>
            </a:pPr>
            <a:r>
              <a:rPr lang="nb-NO" dirty="0">
                <a:latin typeface="Calibri" panose="020F0502020204030204" pitchFamily="34" charset="0"/>
              </a:rPr>
              <a:t>Alle som ønsker kan da komme innom å stille spørsmål og prate om planprosessen.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A905050B-D3D4-9A2B-A2BD-86016B7C8A6B}"/>
              </a:ext>
            </a:extLst>
          </p:cNvPr>
          <p:cNvSpPr txBox="1"/>
          <p:nvPr/>
        </p:nvSpPr>
        <p:spPr>
          <a:xfrm>
            <a:off x="932447" y="745116"/>
            <a:ext cx="61274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200" b="1" dirty="0">
                <a:latin typeface="Calibri" panose="020F0502020204030204" pitchFamily="34" charset="0"/>
              </a:rPr>
              <a:t>Åpent kontor</a:t>
            </a:r>
            <a:endParaRPr lang="nb-NO" sz="2200" dirty="0"/>
          </a:p>
        </p:txBody>
      </p:sp>
      <p:pic>
        <p:nvPicPr>
          <p:cNvPr id="6" name="Bilde 5" descr="Et bilde som inneholder himmel, utendørs, konstruksjon, sky&#10;&#10;Automatisk generert beskrivelse">
            <a:extLst>
              <a:ext uri="{FF2B5EF4-FFF2-40B4-BE49-F238E27FC236}">
                <a16:creationId xmlns:a16="http://schemas.microsoft.com/office/drawing/2014/main" id="{76AD7F86-D608-3F5F-8093-15DD84B90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64" y="3533740"/>
            <a:ext cx="4987636" cy="332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85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EF4D99BB-3C04-8C15-CE31-557FB36DFE06}"/>
              </a:ext>
            </a:extLst>
          </p:cNvPr>
          <p:cNvSpPr txBox="1"/>
          <p:nvPr/>
        </p:nvSpPr>
        <p:spPr>
          <a:xfrm>
            <a:off x="932447" y="1316654"/>
            <a:ext cx="5751095" cy="2306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55">
              <a:lnSpc>
                <a:spcPct val="150000"/>
              </a:lnSpc>
            </a:pPr>
            <a:endParaRPr lang="nb-NO" dirty="0">
              <a:latin typeface="Calibri" panose="020F0502020204030204" pitchFamily="34" charset="0"/>
            </a:endParaRPr>
          </a:p>
          <a:p>
            <a:pPr defTabSz="914355">
              <a:lnSpc>
                <a:spcPct val="150000"/>
              </a:lnSpc>
            </a:pPr>
            <a:r>
              <a:rPr lang="nb-NO" sz="2000" dirty="0">
                <a:latin typeface="Calibri" panose="020F0502020204030204" pitchFamily="34" charset="0"/>
              </a:rPr>
              <a:t>Innspill til planarbeidet sendes til:</a:t>
            </a:r>
          </a:p>
          <a:p>
            <a:pPr defTabSz="914355">
              <a:lnSpc>
                <a:spcPct val="150000"/>
              </a:lnSpc>
            </a:pPr>
            <a:r>
              <a:rPr lang="nb-NO" sz="2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postmottak@lillestrom.kommune.no</a:t>
            </a: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</a:p>
          <a:p>
            <a:pPr defTabSz="914355">
              <a:lnSpc>
                <a:spcPct val="150000"/>
              </a:lnSpc>
            </a:pPr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355">
              <a:lnSpc>
                <a:spcPct val="150000"/>
              </a:lnSpc>
            </a:pP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eller postboks 313, 2001 Lillestrøm</a:t>
            </a:r>
            <a:endParaRPr lang="nb-NO" sz="2000" dirty="0">
              <a:latin typeface="Calibri" panose="020F0502020204030204" pitchFamily="34" charset="0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EA2ED96D-B321-E88B-E509-5B5061F2E3AB}"/>
              </a:ext>
            </a:extLst>
          </p:cNvPr>
          <p:cNvSpPr txBox="1"/>
          <p:nvPr/>
        </p:nvSpPr>
        <p:spPr>
          <a:xfrm>
            <a:off x="932447" y="973716"/>
            <a:ext cx="61274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2200" b="1" dirty="0">
                <a:latin typeface="Calibri" panose="020F0502020204030204" pitchFamily="34" charset="0"/>
              </a:rPr>
              <a:t>Husk innspillfristen 10. august!</a:t>
            </a:r>
          </a:p>
        </p:txBody>
      </p:sp>
      <p:pic>
        <p:nvPicPr>
          <p:cNvPr id="1026" name="Picture 2" descr="Nyheter, Nyheter | Kutter postkasser – og snart mister vi postkontoret">
            <a:extLst>
              <a:ext uri="{FF2B5EF4-FFF2-40B4-BE49-F238E27FC236}">
                <a16:creationId xmlns:a16="http://schemas.microsoft.com/office/drawing/2014/main" id="{7B90128E-8055-2C64-B2E0-4FF9DE2BD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245" y="3308933"/>
            <a:ext cx="5405755" cy="354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118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50225BE-CE66-C935-3E6E-C4360AF36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525" y="2103437"/>
            <a:ext cx="2963779" cy="1325563"/>
          </a:xfrm>
        </p:spPr>
        <p:txBody>
          <a:bodyPr/>
          <a:lstStyle/>
          <a:p>
            <a:r>
              <a:rPr lang="nb-NO" dirty="0"/>
              <a:t>Spørsmål?</a:t>
            </a:r>
          </a:p>
        </p:txBody>
      </p:sp>
      <p:pic>
        <p:nvPicPr>
          <p:cNvPr id="4" name="Bilde 3" descr="Et bilde som inneholder tegnefilm, tegning, illustrasjon, Tegnefilm&#10;&#10;Automatisk generert beskrivelse">
            <a:extLst>
              <a:ext uri="{FF2B5EF4-FFF2-40B4-BE49-F238E27FC236}">
                <a16:creationId xmlns:a16="http://schemas.microsoft.com/office/drawing/2014/main" id="{1B0B6414-3290-8B08-0BBC-B95C66C4E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61" y="1752600"/>
            <a:ext cx="34671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77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3518AFF2-DC01-40AD-8F29-0CDD703E8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823" y="1526921"/>
            <a:ext cx="6466303" cy="43384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600" dirty="0"/>
              <a:t>Arbeidet med planen startet opp rundt 2006.</a:t>
            </a:r>
          </a:p>
          <a:p>
            <a:pPr marL="0" indent="0">
              <a:buNone/>
            </a:pPr>
            <a:r>
              <a:rPr lang="nb-NO" sz="1600" dirty="0"/>
              <a:t>Et uttalt mål den gang var: </a:t>
            </a:r>
          </a:p>
          <a:p>
            <a:pPr marL="0" indent="0">
              <a:buNone/>
            </a:pPr>
            <a:r>
              <a:rPr lang="nb-NO" sz="1600" b="1" i="1" dirty="0"/>
              <a:t>”Fetsund sentrum skal framstå som et tydelig og attraktivt møtested for Fet-</a:t>
            </a:r>
            <a:r>
              <a:rPr lang="nb-NO" sz="1600" b="1" i="1" dirty="0" err="1"/>
              <a:t>sokninger</a:t>
            </a:r>
            <a:r>
              <a:rPr lang="nb-NO" sz="1600" b="1" i="1" dirty="0"/>
              <a:t>”.</a:t>
            </a:r>
          </a:p>
          <a:p>
            <a:pPr marL="0" indent="0">
              <a:buNone/>
            </a:pPr>
            <a:endParaRPr lang="nb-NO" sz="1600" dirty="0"/>
          </a:p>
          <a:p>
            <a:pPr marL="0" indent="0">
              <a:buNone/>
            </a:pPr>
            <a:r>
              <a:rPr lang="nb-NO" sz="1600" dirty="0"/>
              <a:t>Planarbeidet definerte følgende oppgaver:</a:t>
            </a:r>
          </a:p>
          <a:p>
            <a:pPr lvl="0"/>
            <a:r>
              <a:rPr lang="nb-NO" sz="1600" dirty="0"/>
              <a:t>tydelig markere sentrum i sentrum </a:t>
            </a:r>
          </a:p>
          <a:p>
            <a:pPr lvl="0"/>
            <a:r>
              <a:rPr lang="nb-NO" sz="1600" dirty="0"/>
              <a:t>avsette areal til torg og park </a:t>
            </a:r>
          </a:p>
          <a:p>
            <a:pPr lvl="0"/>
            <a:r>
              <a:rPr lang="nb-NO" sz="1600" dirty="0"/>
              <a:t>avgrense/konsentrere arealer for forretningsvirksomhet/tjenesteyting </a:t>
            </a:r>
          </a:p>
          <a:p>
            <a:pPr lvl="0"/>
            <a:r>
              <a:rPr lang="nb-NO" sz="1600" dirty="0"/>
              <a:t>legge til rette for kulturaktiviteter i sentrum </a:t>
            </a:r>
          </a:p>
          <a:p>
            <a:pPr lvl="0"/>
            <a:r>
              <a:rPr lang="nb-NO" sz="1600" dirty="0"/>
              <a:t>sikre arealer for nye boligområder nær sentrum </a:t>
            </a:r>
          </a:p>
          <a:p>
            <a:pPr lvl="0"/>
            <a:r>
              <a:rPr lang="nb-NO" sz="1600" dirty="0"/>
              <a:t>fastlegge et overordnet grep for vei - og trafikk -system 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A7D765BC-13A7-45F7-90E3-9E053FE3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18" y="1088789"/>
            <a:ext cx="5090958" cy="438133"/>
          </a:xfrm>
        </p:spPr>
        <p:txBody>
          <a:bodyPr>
            <a:normAutofit/>
          </a:bodyPr>
          <a:lstStyle/>
          <a:p>
            <a:r>
              <a:rPr lang="nb-NO" sz="1800" b="1" dirty="0">
                <a:latin typeface="+mn-lt"/>
              </a:rPr>
              <a:t>Kommunedelplan for Fetsund sentrum</a:t>
            </a:r>
          </a:p>
        </p:txBody>
      </p:sp>
      <p:pic>
        <p:nvPicPr>
          <p:cNvPr id="4" name="Bilde 3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C7782FA2-B093-4B25-9636-50C657979E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" b="928"/>
          <a:stretch/>
        </p:blipFill>
        <p:spPr>
          <a:xfrm>
            <a:off x="7242149" y="0"/>
            <a:ext cx="4987258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B84BB6E5-A6A5-4802-B04B-16775AD9C8FC}"/>
              </a:ext>
            </a:extLst>
          </p:cNvPr>
          <p:cNvSpPr txBox="1"/>
          <p:nvPr/>
        </p:nvSpPr>
        <p:spPr>
          <a:xfrm>
            <a:off x="439824" y="5930313"/>
            <a:ext cx="4421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5"/>
            <a:r>
              <a:rPr lang="nb-NO" sz="1400" i="1" dirty="0">
                <a:solidFill>
                  <a:prstClr val="black"/>
                </a:solidFill>
                <a:latin typeface="Calibri" panose="020F0502020204030204"/>
              </a:rPr>
              <a:t>KDP vedtatt 2011. Liten revisjon av bestemmelsene i 2014.</a:t>
            </a:r>
          </a:p>
        </p:txBody>
      </p:sp>
      <p:sp>
        <p:nvSpPr>
          <p:cNvPr id="8" name="Tittel 2">
            <a:extLst>
              <a:ext uri="{FF2B5EF4-FFF2-40B4-BE49-F238E27FC236}">
                <a16:creationId xmlns:a16="http://schemas.microsoft.com/office/drawing/2014/main" id="{B487459E-9299-69A7-2642-7FB42A59F775}"/>
              </a:ext>
            </a:extLst>
          </p:cNvPr>
          <p:cNvSpPr txBox="1">
            <a:spLocks/>
          </p:cNvSpPr>
          <p:nvPr/>
        </p:nvSpPr>
        <p:spPr>
          <a:xfrm>
            <a:off x="321699" y="533133"/>
            <a:ext cx="4261008" cy="420698"/>
          </a:xfrm>
          <a:prstGeom prst="rect">
            <a:avLst/>
          </a:prstGeom>
        </p:spPr>
        <p:txBody>
          <a:bodyPr vert="horz" lIns="91434" tIns="45717" rIns="91434" bIns="45717" rtlCol="0" anchor="b">
            <a:norm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err="1">
                <a:latin typeface="+mn-lt"/>
              </a:rPr>
              <a:t>Historikk</a:t>
            </a:r>
            <a:r>
              <a:rPr lang="en-US" sz="2400" b="1">
                <a:latin typeface="+mn-lt"/>
              </a:rPr>
              <a:t> </a:t>
            </a:r>
            <a:r>
              <a:rPr lang="en-US" sz="2400" b="1" err="1">
                <a:latin typeface="+mn-lt"/>
              </a:rPr>
              <a:t>og</a:t>
            </a:r>
            <a:r>
              <a:rPr lang="en-US" sz="2400" b="1">
                <a:latin typeface="+mn-lt"/>
              </a:rPr>
              <a:t> status</a:t>
            </a:r>
          </a:p>
        </p:txBody>
      </p:sp>
    </p:spTree>
    <p:extLst>
      <p:ext uri="{BB962C8B-B14F-4D97-AF65-F5344CB8AC3E}">
        <p14:creationId xmlns:p14="http://schemas.microsoft.com/office/powerpoint/2010/main" val="76174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A7D765BC-13A7-45F7-90E3-9E053FE3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18" y="558380"/>
            <a:ext cx="10514916" cy="968541"/>
          </a:xfrm>
        </p:spPr>
        <p:txBody>
          <a:bodyPr>
            <a:normAutofit/>
          </a:bodyPr>
          <a:lstStyle/>
          <a:p>
            <a:r>
              <a:rPr lang="nb-NO" sz="2400" b="1">
                <a:latin typeface="+mn-lt"/>
              </a:rPr>
              <a:t>Formålet med områdereguleringen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7782FA2-B093-4B25-9636-50C657979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8862" y="224"/>
            <a:ext cx="4842742" cy="68468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Plassholder for innhold 1">
            <a:extLst>
              <a:ext uri="{FF2B5EF4-FFF2-40B4-BE49-F238E27FC236}">
                <a16:creationId xmlns:a16="http://schemas.microsoft.com/office/drawing/2014/main" id="{0F899DF9-E599-4367-BE3A-749AF955D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018" y="1526922"/>
            <a:ext cx="5861437" cy="280221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sz="1800" dirty="0">
                <a:ea typeface="Lato" panose="020F0502020204030203" pitchFamily="34" charset="0"/>
                <a:cs typeface="Lato" panose="020F0502020204030203" pitchFamily="34" charset="0"/>
              </a:rPr>
              <a:t>Formålet med områdereguleringen er å lage en plan for videre utvikling av Fetsund sentrum, som følger opp kommunedelplanen fra 2011, herunder rekkefølgebestemmelser</a:t>
            </a:r>
          </a:p>
          <a:p>
            <a:pPr marL="0" indent="0">
              <a:buNone/>
            </a:pPr>
            <a:r>
              <a:rPr lang="nb-NO" sz="1800" dirty="0">
                <a:ea typeface="Lato" panose="020F0502020204030203" pitchFamily="34" charset="0"/>
                <a:cs typeface="Lato" panose="020F0502020204030203" pitchFamily="34" charset="0"/>
              </a:rPr>
              <a:t>Planen skal legge føringer og bidra til en positiv utvikling i Fetsund sentrum. </a:t>
            </a:r>
          </a:p>
          <a:p>
            <a:pPr marL="0" indent="0">
              <a:buNone/>
            </a:pPr>
            <a:r>
              <a:rPr lang="nb-NO" sz="1800" dirty="0">
                <a:ea typeface="Lato" panose="020F0502020204030203" pitchFamily="34" charset="0"/>
                <a:cs typeface="Lato" panose="020F0502020204030203" pitchFamily="34" charset="0"/>
              </a:rPr>
              <a:t>Planen skal legge til rette for bygging av flere nærings- og service funksjoner, nye boliger, møteplasser, grøntanlegg og teknisk infrastruktur med blant annet gangveier og flomvoll.</a:t>
            </a:r>
          </a:p>
          <a:p>
            <a:pPr marL="0" indent="0">
              <a:buNone/>
            </a:pPr>
            <a:r>
              <a:rPr lang="nb-NO" sz="1800" dirty="0">
                <a:ea typeface="Lato" panose="020F0502020204030203" pitchFamily="34" charset="0"/>
                <a:cs typeface="Lato" panose="020F0502020204030203" pitchFamily="34" charset="0"/>
              </a:rPr>
              <a:t>Det er også avsatt plass i kommunedelplanen til et nytt torg og et sentralt lekefelt.</a:t>
            </a:r>
          </a:p>
          <a:p>
            <a:pPr marL="0" indent="0">
              <a:buNone/>
            </a:pPr>
            <a:r>
              <a:rPr lang="nb-NO" sz="1800" dirty="0">
                <a:ea typeface="Lato" panose="020F0502020204030203" pitchFamily="34" charset="0"/>
                <a:cs typeface="Lato" panose="020F0502020204030203" pitchFamily="34" charset="0"/>
              </a:rPr>
              <a:t>En områderegulering vil kunne bidra til en helhetlig utvikling av sentrum og bedre forberede gjennomføringsfasen.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93422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A0C6BD1-8DC8-452C-A833-144A63AFC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082" y="330580"/>
            <a:ext cx="9997100" cy="729620"/>
          </a:xfrm>
        </p:spPr>
        <p:txBody>
          <a:bodyPr>
            <a:normAutofit/>
          </a:bodyPr>
          <a:lstStyle/>
          <a:p>
            <a:r>
              <a:rPr lang="nb-NO" sz="2400" b="1" dirty="0">
                <a:latin typeface="+mn-lt"/>
              </a:rPr>
              <a:t>Mål og visjoner for Fetsund sentrum</a:t>
            </a:r>
          </a:p>
        </p:txBody>
      </p:sp>
      <p:pic>
        <p:nvPicPr>
          <p:cNvPr id="4" name="Plassholder for innhold 3" descr="Et bilde som inneholder himmel, utendørs, vann, båt&#10;&#10;Automatisk generert beskrivelse">
            <a:extLst>
              <a:ext uri="{FF2B5EF4-FFF2-40B4-BE49-F238E27FC236}">
                <a16:creationId xmlns:a16="http://schemas.microsoft.com/office/drawing/2014/main" id="{3738B2E5-EDFF-404A-97A6-242B876E8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839" y="3577531"/>
            <a:ext cx="5564798" cy="31391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DB7AA6FB-D6C8-4E37-843E-E28565F3637F}"/>
              </a:ext>
            </a:extLst>
          </p:cNvPr>
          <p:cNvSpPr txBox="1"/>
          <p:nvPr/>
        </p:nvSpPr>
        <p:spPr>
          <a:xfrm>
            <a:off x="571081" y="905823"/>
            <a:ext cx="814976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36" indent="-285736" defTabSz="914355"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  <a:ea typeface="Lato" panose="020F0502020204030203" pitchFamily="34" charset="0"/>
                <a:cs typeface="Times New Roman" panose="02020603050405020304" pitchFamily="18" charset="0"/>
              </a:rPr>
              <a:t>Skape et sentrum hvor det skal være attraktivt å bo og oppholde seg, med nye  møteplasser både inne og ute</a:t>
            </a:r>
          </a:p>
          <a:p>
            <a:pPr marL="285736" indent="-285736" defTabSz="914355"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  <a:ea typeface="Lato" panose="020F0502020204030203" pitchFamily="34" charset="0"/>
                <a:cs typeface="Times New Roman" panose="02020603050405020304" pitchFamily="18" charset="0"/>
              </a:rPr>
              <a:t>Bygge på stedets identitet og bruke dette aktivt i planlegging og utforming</a:t>
            </a:r>
          </a:p>
          <a:p>
            <a:pPr marL="285736" indent="-285736" defTabSz="914355"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  <a:ea typeface="Lato" panose="020F0502020204030203" pitchFamily="34" charset="0"/>
                <a:cs typeface="Times New Roman" panose="02020603050405020304" pitchFamily="18" charset="0"/>
              </a:rPr>
              <a:t>Kommunen ser for seg en mer enhetlig bebyggelse og fysisk utforming basert på historiske røtter og lokal identitet.</a:t>
            </a:r>
          </a:p>
          <a:p>
            <a:pPr marL="285736" indent="-285736" defTabSz="914355"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  <a:ea typeface="Lato" panose="020F0502020204030203" pitchFamily="34" charset="0"/>
                <a:cs typeface="Times New Roman" panose="02020603050405020304" pitchFamily="18" charset="0"/>
              </a:rPr>
              <a:t>Styrke Fetsund sentrum som et attraktivt handels- og service sentrum</a:t>
            </a:r>
          </a:p>
          <a:p>
            <a:pPr marL="285736" indent="-285736" defTabSz="914355"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  <a:ea typeface="Lato" panose="020F0502020204030203" pitchFamily="34" charset="0"/>
                <a:cs typeface="Times New Roman" panose="02020603050405020304" pitchFamily="18" charset="0"/>
              </a:rPr>
              <a:t>Viktige siktlinjer og stedvis utsikt til elva må søkes bevart, og om mulig forbedres</a:t>
            </a:r>
          </a:p>
          <a:p>
            <a:pPr marL="285736" indent="-285736" defTabSz="914355">
              <a:buFont typeface="Arial" panose="020B0604020202020204" pitchFamily="34" charset="0"/>
              <a:buChar char="•"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  <a:ea typeface="Lato" panose="020F0502020204030203" pitchFamily="34" charset="0"/>
                <a:cs typeface="Times New Roman" panose="02020603050405020304" pitchFamily="18" charset="0"/>
              </a:rPr>
              <a:t>Målet er at Fetsund sentrum skal bli et sted folk ønsker å besøke, og at det skal bygge opp under Fetsund lenser – og i tillegg dra veksel på de fysiske miljøene med Glomma og </a:t>
            </a:r>
            <a:r>
              <a:rPr lang="nb-NO" dirty="0" err="1">
                <a:solidFill>
                  <a:prstClr val="black"/>
                </a:solidFill>
                <a:latin typeface="Calibri" panose="020F0502020204030204"/>
                <a:ea typeface="Lato" panose="020F0502020204030203" pitchFamily="34" charset="0"/>
                <a:cs typeface="Times New Roman" panose="02020603050405020304" pitchFamily="18" charset="0"/>
              </a:rPr>
              <a:t>Øyern</a:t>
            </a:r>
            <a:r>
              <a:rPr lang="nb-NO" dirty="0">
                <a:solidFill>
                  <a:prstClr val="black"/>
                </a:solidFill>
                <a:latin typeface="Calibri" panose="020F0502020204030204"/>
                <a:ea typeface="Lato" panose="020F0502020204030203" pitchFamily="34" charset="0"/>
                <a:cs typeface="Times New Roman" panose="02020603050405020304" pitchFamily="18" charset="0"/>
              </a:rPr>
              <a:t> deltaet.</a:t>
            </a:r>
          </a:p>
          <a:p>
            <a:pPr defTabSz="914355"/>
            <a:endParaRPr lang="nb-NO" dirty="0">
              <a:solidFill>
                <a:prstClr val="black"/>
              </a:solidFill>
              <a:latin typeface="Calibri" panose="020F0502020204030204"/>
              <a:ea typeface="Lato" panose="020F05020202040302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CCB6C261-654E-465C-AB0F-5FBCB6868101}"/>
              </a:ext>
            </a:extLst>
          </p:cNvPr>
          <p:cNvSpPr txBox="1"/>
          <p:nvPr/>
        </p:nvSpPr>
        <p:spPr>
          <a:xfrm>
            <a:off x="1305041" y="5952178"/>
            <a:ext cx="39947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55"/>
            <a:r>
              <a:rPr lang="nb-NO" i="1">
                <a:solidFill>
                  <a:prstClr val="black"/>
                </a:solidFill>
                <a:latin typeface="Calibri" panose="020F0502020204030204"/>
                <a:ea typeface="Lato" panose="020F0502020204030203" pitchFamily="34" charset="0"/>
                <a:cs typeface="Times New Roman" panose="02020603050405020304" pitchFamily="18" charset="0"/>
              </a:rPr>
              <a:t>Fetsund lenser og fløtekulturen er en viktig identitetsbærer i Fetsund </a:t>
            </a:r>
            <a:endParaRPr lang="nb-NO" i="1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90279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A7D765BC-13A7-45F7-90E3-9E053FE3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19" y="558380"/>
            <a:ext cx="6633203" cy="968541"/>
          </a:xfrm>
        </p:spPr>
        <p:txBody>
          <a:bodyPr>
            <a:normAutofit/>
          </a:bodyPr>
          <a:lstStyle/>
          <a:p>
            <a:r>
              <a:rPr lang="nb-NO" sz="1800" b="1" dirty="0">
                <a:latin typeface="+mn-lt"/>
              </a:rPr>
              <a:t>Kommunedelplan for Fetsund sentrum </a:t>
            </a:r>
            <a:br>
              <a:rPr lang="nb-NO" sz="1800" b="1" dirty="0">
                <a:latin typeface="+mn-lt"/>
              </a:rPr>
            </a:br>
            <a:r>
              <a:rPr lang="nb-NO" sz="1800" b="1" dirty="0">
                <a:latin typeface="+mn-lt"/>
              </a:rPr>
              <a:t>– en viktig føring</a:t>
            </a:r>
          </a:p>
        </p:txBody>
      </p:sp>
      <p:pic>
        <p:nvPicPr>
          <p:cNvPr id="4" name="Bilde 3" descr="Et bilde som inneholder tekst, kart&#10;&#10;Automatisk generert beskrivelse">
            <a:extLst>
              <a:ext uri="{FF2B5EF4-FFF2-40B4-BE49-F238E27FC236}">
                <a16:creationId xmlns:a16="http://schemas.microsoft.com/office/drawing/2014/main" id="{C7782FA2-B093-4B25-9636-50C657979E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"/>
          <a:stretch/>
        </p:blipFill>
        <p:spPr>
          <a:xfrm>
            <a:off x="7305321" y="0"/>
            <a:ext cx="4886282" cy="6857776"/>
          </a:xfrm>
          <a:prstGeom prst="rect">
            <a:avLst/>
          </a:prstGeom>
        </p:spPr>
      </p:pic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C391237A-49B0-4D39-84B0-CDFC26659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018" y="1453525"/>
            <a:ext cx="6633203" cy="9233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800" dirty="0">
                <a:ea typeface="Lato" panose="020F0502020204030203" pitchFamily="34" charset="0"/>
                <a:cs typeface="Lato" panose="020F0502020204030203" pitchFamily="34" charset="0"/>
              </a:rPr>
              <a:t>Kommunedelplanen setter krav om regulering før videre utbygging kan finne sted. Dette kan enten gjøres gjennom kvartalsvise reguleringsplaner, eller i form av en mer helhetlig områderegulering. 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28DCB351-0DD8-AF9F-0143-85B8EB4CB738}"/>
              </a:ext>
            </a:extLst>
          </p:cNvPr>
          <p:cNvSpPr txBox="1"/>
          <p:nvPr/>
        </p:nvSpPr>
        <p:spPr>
          <a:xfrm>
            <a:off x="402018" y="2653854"/>
            <a:ext cx="6097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 dirty="0"/>
              <a:t>…og konklusjonen er:</a:t>
            </a:r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6E996F8E-F8BE-263C-67D4-70FD81D7003F}"/>
              </a:ext>
            </a:extLst>
          </p:cNvPr>
          <p:cNvSpPr txBox="1"/>
          <p:nvPr/>
        </p:nvSpPr>
        <p:spPr>
          <a:xfrm>
            <a:off x="402018" y="3023186"/>
            <a:ext cx="60970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1800" dirty="0">
                <a:ea typeface="Lato" panose="020F0502020204030203" pitchFamily="34" charset="0"/>
                <a:cs typeface="Lato" panose="020F0502020204030203" pitchFamily="34" charset="0"/>
              </a:rPr>
              <a:t>Av hensyn til å finne gode helhetsløsninger og skape forutsigbarhet for den enkelte aktør, er det bestemt at det skal lages en områderegulering for hele Fetsund sentrum. </a:t>
            </a:r>
          </a:p>
        </p:txBody>
      </p:sp>
    </p:spTree>
    <p:extLst>
      <p:ext uri="{BB962C8B-B14F-4D97-AF65-F5344CB8AC3E}">
        <p14:creationId xmlns:p14="http://schemas.microsoft.com/office/powerpoint/2010/main" val="37775057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EDB92589-E005-72E0-6B5F-F17AF6328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55" y="578643"/>
            <a:ext cx="5388077" cy="711676"/>
          </a:xfrm>
        </p:spPr>
        <p:txBody>
          <a:bodyPr>
            <a:normAutofit/>
          </a:bodyPr>
          <a:lstStyle/>
          <a:p>
            <a:r>
              <a:rPr lang="nb-NO" sz="2400" b="1" dirty="0">
                <a:latin typeface="Calibri" panose="020F0502020204030204" pitchFamily="34" charset="0"/>
              </a:rPr>
              <a:t>Planområdet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2239FEE-BB6B-77A4-1E1C-8082A539854D}"/>
              </a:ext>
            </a:extLst>
          </p:cNvPr>
          <p:cNvSpPr txBox="1"/>
          <p:nvPr/>
        </p:nvSpPr>
        <p:spPr>
          <a:xfrm>
            <a:off x="377055" y="1290319"/>
            <a:ext cx="3551256" cy="4729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 foreslåtte planområdet strekker seg fra Holsevja i nord til rv. 22 i sør. I øst avgrenses planområdet mot Glomma, og i vest er foreløpig streken satt mellom Hauger og Gardertoppen.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Planområdet som er foreslått i planinitiativet er på ca. 400 daa. Dette er foreløpig å anse som et betraktningsområde, og vil kunne innskrenkes underveis i prosessen.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Planområdet er betydelig mindre en området som omfattes av Kommunedelplanen for Fetsund sentrum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Bilde 6" descr="Et bilde som inneholder kart, tekst, atlas&#10;&#10;Automatisk generert beskrivelse">
            <a:extLst>
              <a:ext uri="{FF2B5EF4-FFF2-40B4-BE49-F238E27FC236}">
                <a16:creationId xmlns:a16="http://schemas.microsoft.com/office/drawing/2014/main" id="{E39AD21B-975E-6D3F-CC62-0CFED8CA22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r="19170"/>
          <a:stretch/>
        </p:blipFill>
        <p:spPr>
          <a:xfrm>
            <a:off x="4131732" y="0"/>
            <a:ext cx="8060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90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C7782FA2-B093-4B25-9636-50C657979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9262" y="0"/>
            <a:ext cx="5003142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2D0C3FCD-7B1F-4217-9EB8-7C8EB7D0FA75}"/>
              </a:ext>
            </a:extLst>
          </p:cNvPr>
          <p:cNvSpPr txBox="1"/>
          <p:nvPr/>
        </p:nvSpPr>
        <p:spPr>
          <a:xfrm>
            <a:off x="311602" y="149658"/>
            <a:ext cx="7069771" cy="6052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55">
              <a:lnSpc>
                <a:spcPct val="150000"/>
              </a:lnSpc>
              <a:spcBef>
                <a:spcPts val="1000"/>
              </a:spcBef>
              <a:defRPr/>
            </a:pPr>
            <a:r>
              <a:rPr lang="nb-NO" sz="2400" b="1" dirty="0">
                <a:solidFill>
                  <a:prstClr val="black"/>
                </a:solidFill>
                <a:latin typeface="Calibri" panose="020F0502020204030204"/>
              </a:rPr>
              <a:t>Planinitiativ</a:t>
            </a:r>
          </a:p>
          <a:p>
            <a:pPr defTabSz="914355">
              <a:lnSpc>
                <a:spcPct val="90000"/>
              </a:lnSpc>
              <a:spcBef>
                <a:spcPts val="1000"/>
              </a:spcBef>
              <a:defRPr/>
            </a:pPr>
            <a:r>
              <a:rPr lang="nb-NO" b="1" dirty="0">
                <a:solidFill>
                  <a:prstClr val="black"/>
                </a:solidFill>
                <a:latin typeface="Calibri" panose="020F0502020204030204"/>
              </a:rPr>
              <a:t>Det er utarbeidet et planinitiativ som er behandlet og godkjent politisk.</a:t>
            </a:r>
          </a:p>
          <a:p>
            <a:pPr defTabSz="914355">
              <a:lnSpc>
                <a:spcPct val="90000"/>
              </a:lnSpc>
              <a:spcBef>
                <a:spcPts val="1000"/>
              </a:spcBef>
              <a:defRPr/>
            </a:pPr>
            <a:r>
              <a:rPr lang="nb-NO" i="1" dirty="0">
                <a:solidFill>
                  <a:prstClr val="black"/>
                </a:solidFill>
                <a:latin typeface="Calibri" panose="020F0502020204030204"/>
              </a:rPr>
              <a:t>(Kommunestyret 14. desember 2022)</a:t>
            </a:r>
          </a:p>
          <a:p>
            <a:pPr defTabSz="914355">
              <a:lnSpc>
                <a:spcPct val="90000"/>
              </a:lnSpc>
              <a:spcBef>
                <a:spcPts val="1000"/>
              </a:spcBef>
              <a:defRPr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</a:rPr>
              <a:t>Planinitiativet skal danne grunnlaget for arbeidet med områdereguleringsplanen og omhandler blant annet følgende tema:</a:t>
            </a:r>
          </a:p>
          <a:p>
            <a:pPr marL="285736" indent="-285736" defTabSz="91435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</a:rPr>
              <a:t>Planområde og influensområde (analyseområde)</a:t>
            </a:r>
          </a:p>
          <a:p>
            <a:pPr marL="285736" indent="-285736" defTabSz="91435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</a:rPr>
              <a:t>Formål og innhold i planen </a:t>
            </a:r>
          </a:p>
          <a:p>
            <a:pPr marL="285736" indent="-285736" defTabSz="91435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</a:rPr>
              <a:t>En visjon for Fetsund sentrum</a:t>
            </a:r>
          </a:p>
          <a:p>
            <a:pPr marL="285736" indent="-285736" defTabSz="91435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</a:rPr>
              <a:t>Forholdet til overordna planer og retningslinjer</a:t>
            </a:r>
          </a:p>
          <a:p>
            <a:pPr marL="285736" indent="-285736" defTabSz="91435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</a:rPr>
              <a:t>Forholdet til tilstøtende planer og prosjekter, herunder:</a:t>
            </a:r>
          </a:p>
          <a:p>
            <a:pPr marL="742913" lvl="1" indent="-285736" defTabSz="914355">
              <a:lnSpc>
                <a:spcPct val="90000"/>
              </a:lnSpc>
              <a:spcBef>
                <a:spcPts val="1000"/>
              </a:spcBef>
              <a:buFontTx/>
              <a:buChar char="-"/>
              <a:defRPr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</a:rPr>
              <a:t>Glommakryssing</a:t>
            </a:r>
          </a:p>
          <a:p>
            <a:pPr marL="742913" lvl="1" indent="-285736" defTabSz="914355">
              <a:lnSpc>
                <a:spcPct val="90000"/>
              </a:lnSpc>
              <a:spcBef>
                <a:spcPts val="1000"/>
              </a:spcBef>
              <a:buFontTx/>
              <a:buChar char="-"/>
              <a:defRPr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</a:rPr>
              <a:t>Flytting av Herredshuset</a:t>
            </a:r>
          </a:p>
          <a:p>
            <a:pPr marL="742913" lvl="1" indent="-285736" defTabSz="914355">
              <a:lnSpc>
                <a:spcPct val="90000"/>
              </a:lnSpc>
              <a:spcBef>
                <a:spcPts val="1000"/>
              </a:spcBef>
              <a:buFontTx/>
              <a:buChar char="-"/>
              <a:defRPr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</a:rPr>
              <a:t>Flomsikring av sentrum mot 200-års flom</a:t>
            </a:r>
          </a:p>
          <a:p>
            <a:pPr marL="742913" lvl="1" indent="-285736" defTabSz="914355">
              <a:lnSpc>
                <a:spcPct val="90000"/>
              </a:lnSpc>
              <a:spcBef>
                <a:spcPts val="1000"/>
              </a:spcBef>
              <a:buFontTx/>
              <a:buChar char="-"/>
              <a:defRPr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</a:rPr>
              <a:t>Kommuneplanrullering</a:t>
            </a:r>
          </a:p>
          <a:p>
            <a:pPr marL="285736" indent="-285736" defTabSz="91435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nb-NO" dirty="0">
                <a:solidFill>
                  <a:prstClr val="black"/>
                </a:solidFill>
                <a:latin typeface="Calibri" panose="020F0502020204030204"/>
              </a:rPr>
              <a:t>Viktige tema som må utredes og spørsmål som bør besvares, eksempelvis møteplasser og type handel og næring i Fetsund sentrum</a:t>
            </a:r>
          </a:p>
        </p:txBody>
      </p:sp>
    </p:spTree>
    <p:extLst>
      <p:ext uri="{BB962C8B-B14F-4D97-AF65-F5344CB8AC3E}">
        <p14:creationId xmlns:p14="http://schemas.microsoft.com/office/powerpoint/2010/main" val="1104350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F561F5D8-FFC9-D654-8DC0-07EC6EF291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7" r="26047"/>
          <a:stretch/>
        </p:blipFill>
        <p:spPr>
          <a:xfrm>
            <a:off x="397" y="904805"/>
            <a:ext cx="6292030" cy="59529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DDD4152-7846-F3D5-2C61-F36415DAE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7" r="20937"/>
          <a:stretch/>
        </p:blipFill>
        <p:spPr>
          <a:xfrm>
            <a:off x="6197600" y="907635"/>
            <a:ext cx="5994004" cy="595014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ittel 2">
            <a:extLst>
              <a:ext uri="{FF2B5EF4-FFF2-40B4-BE49-F238E27FC236}">
                <a16:creationId xmlns:a16="http://schemas.microsoft.com/office/drawing/2014/main" id="{81DBDD3A-C2F1-B1A5-4ADA-28CC9EE68C61}"/>
              </a:ext>
            </a:extLst>
          </p:cNvPr>
          <p:cNvSpPr txBox="1">
            <a:spLocks/>
          </p:cNvSpPr>
          <p:nvPr/>
        </p:nvSpPr>
        <p:spPr>
          <a:xfrm>
            <a:off x="0" y="340713"/>
            <a:ext cx="10894516" cy="692299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200" b="1" dirty="0">
                <a:latin typeface="+mn-lt"/>
              </a:rPr>
              <a:t>Planområdet sammenlignet med kommuneplanen</a:t>
            </a:r>
            <a:br>
              <a:rPr lang="nb-NO" sz="2400" b="1" dirty="0"/>
            </a:br>
            <a:endParaRPr lang="nb-NO" sz="2400" b="1" dirty="0"/>
          </a:p>
        </p:txBody>
      </p:sp>
    </p:spTree>
    <p:extLst>
      <p:ext uri="{BB962C8B-B14F-4D97-AF65-F5344CB8AC3E}">
        <p14:creationId xmlns:p14="http://schemas.microsoft.com/office/powerpoint/2010/main" val="2414969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CCD102C2C1BF1469843A6AAB7827FEF" ma:contentTypeVersion="14" ma:contentTypeDescription="Opprett et nytt dokument." ma:contentTypeScope="" ma:versionID="b81d447f89d63ce41438e11df6c704f5">
  <xsd:schema xmlns:xsd="http://www.w3.org/2001/XMLSchema" xmlns:xs="http://www.w3.org/2001/XMLSchema" xmlns:p="http://schemas.microsoft.com/office/2006/metadata/properties" xmlns:ns2="6be15cf1-c81f-47ed-a512-606bbb560aad" xmlns:ns3="8f520215-2fcc-4f77-acf0-a122ca94512d" targetNamespace="http://schemas.microsoft.com/office/2006/metadata/properties" ma:root="true" ma:fieldsID="db13f132591f78d9fb756343409e700e" ns2:_="" ns3:_="">
    <xsd:import namespace="6be15cf1-c81f-47ed-a512-606bbb560aad"/>
    <xsd:import namespace="8f520215-2fcc-4f77-acf0-a122ca9451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e15cf1-c81f-47ed-a512-606bbb560a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emerkelapper" ma:readOnly="false" ma:fieldId="{5cf76f15-5ced-4ddc-b409-7134ff3c332f}" ma:taxonomyMulti="true" ma:sspId="cd6fb8e6-e2dc-4be5-be9e-15d3ad23c7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520215-2fcc-4f77-acf0-a122ca94512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6aa1a31-d6b6-49b2-84b6-fa506f22eb94}" ma:internalName="TaxCatchAll" ma:showField="CatchAllData" ma:web="8f520215-2fcc-4f77-acf0-a122ca9451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be15cf1-c81f-47ed-a512-606bbb560aad">
      <Terms xmlns="http://schemas.microsoft.com/office/infopath/2007/PartnerControls"/>
    </lcf76f155ced4ddcb4097134ff3c332f>
    <TaxCatchAll xmlns="8f520215-2fcc-4f77-acf0-a122ca94512d" xsi:nil="true"/>
  </documentManagement>
</p:properties>
</file>

<file path=customXml/itemProps1.xml><?xml version="1.0" encoding="utf-8"?>
<ds:datastoreItem xmlns:ds="http://schemas.openxmlformats.org/officeDocument/2006/customXml" ds:itemID="{ED098D9F-5480-4C3F-BB63-FFB0781516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e15cf1-c81f-47ed-a512-606bbb560aad"/>
    <ds:schemaRef ds:uri="8f520215-2fcc-4f77-acf0-a122ca9451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A11ECB2-A3A2-4597-8A9A-B5AE946832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A5C262-928E-4900-A40C-2D06C94EF835}">
  <ds:schemaRefs>
    <ds:schemaRef ds:uri="http://schemas.openxmlformats.org/package/2006/metadata/core-properties"/>
    <ds:schemaRef ds:uri="6be15cf1-c81f-47ed-a512-606bbb560aad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8f520215-2fcc-4f77-acf0-a122ca94512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1487</Words>
  <Application>Microsoft Office PowerPoint</Application>
  <PresentationFormat>Widescreen</PresentationFormat>
  <Paragraphs>142</Paragraphs>
  <Slides>23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Office-tema</vt:lpstr>
      <vt:lpstr>PowerPoint-presentasjon</vt:lpstr>
      <vt:lpstr>Program</vt:lpstr>
      <vt:lpstr>Kommunedelplan for Fetsund sentrum</vt:lpstr>
      <vt:lpstr>Formålet med områdereguleringen</vt:lpstr>
      <vt:lpstr>Mål og visjoner for Fetsund sentrum</vt:lpstr>
      <vt:lpstr>Kommunedelplan for Fetsund sentrum  – en viktig føring</vt:lpstr>
      <vt:lpstr>Planområdet</vt:lpstr>
      <vt:lpstr>PowerPoint-presentasjon</vt:lpstr>
      <vt:lpstr>PowerPoint-presentasjon</vt:lpstr>
      <vt:lpstr>PowerPoint-presentasjon</vt:lpstr>
      <vt:lpstr>Hva er et planprogram?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Spørsmål?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Arne Sverre Aukland</dc:creator>
  <cp:lastModifiedBy>Arne Sverre Aukland</cp:lastModifiedBy>
  <cp:revision>6</cp:revision>
  <cp:lastPrinted>2023-06-21T12:04:37Z</cp:lastPrinted>
  <dcterms:created xsi:type="dcterms:W3CDTF">2023-03-16T10:11:45Z</dcterms:created>
  <dcterms:modified xsi:type="dcterms:W3CDTF">2023-06-22T08:35:46Z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0x0101007CCD102C2C1BF1469843A6AAB7827FEF</vt:lpwstr>
  </property>
  <property fmtid="{D5CDD505-2E9C-101B-9397-08002B2CF9AE}" pid="3" name="MediaServiceImageTags">
    <vt:lpwstr/>
  </property>
</Properties>
</file>